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6"/>
  </p:notesMasterIdLst>
  <p:sldIdLst>
    <p:sldId id="329" r:id="rId2"/>
    <p:sldId id="313" r:id="rId3"/>
    <p:sldId id="298" r:id="rId4"/>
    <p:sldId id="264" r:id="rId5"/>
    <p:sldId id="309" r:id="rId6"/>
    <p:sldId id="315" r:id="rId7"/>
    <p:sldId id="310" r:id="rId8"/>
    <p:sldId id="317" r:id="rId9"/>
    <p:sldId id="319" r:id="rId10"/>
    <p:sldId id="316" r:id="rId11"/>
    <p:sldId id="327" r:id="rId12"/>
    <p:sldId id="259" r:id="rId13"/>
    <p:sldId id="301" r:id="rId14"/>
    <p:sldId id="273" r:id="rId15"/>
    <p:sldId id="265" r:id="rId16"/>
    <p:sldId id="274" r:id="rId17"/>
    <p:sldId id="275" r:id="rId18"/>
    <p:sldId id="302" r:id="rId19"/>
    <p:sldId id="266" r:id="rId20"/>
    <p:sldId id="311" r:id="rId21"/>
    <p:sldId id="276" r:id="rId22"/>
    <p:sldId id="279" r:id="rId23"/>
    <p:sldId id="306" r:id="rId24"/>
    <p:sldId id="268" r:id="rId25"/>
    <p:sldId id="328" r:id="rId26"/>
    <p:sldId id="284" r:id="rId27"/>
    <p:sldId id="307" r:id="rId28"/>
    <p:sldId id="269" r:id="rId29"/>
    <p:sldId id="293" r:id="rId30"/>
    <p:sldId id="292" r:id="rId31"/>
    <p:sldId id="325" r:id="rId32"/>
    <p:sldId id="296" r:id="rId33"/>
    <p:sldId id="321" r:id="rId34"/>
    <p:sldId id="32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ghmeh Jaberi" initials="NJ" lastIdx="2" clrIdx="0">
    <p:extLst>
      <p:ext uri="{19B8F6BF-5375-455C-9EA6-DF929625EA0E}">
        <p15:presenceInfo xmlns:p15="http://schemas.microsoft.com/office/powerpoint/2012/main" userId="e84928631da43b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4"/>
    <a:srgbClr val="682373"/>
    <a:srgbClr val="612A8A"/>
    <a:srgbClr val="FFFFFF"/>
    <a:srgbClr val="1A0E00"/>
    <a:srgbClr val="16A616"/>
    <a:srgbClr val="901306"/>
    <a:srgbClr val="512373"/>
    <a:srgbClr val="0091FE"/>
    <a:srgbClr val="00F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3217" autoAdjust="0"/>
  </p:normalViewPr>
  <p:slideViewPr>
    <p:cSldViewPr>
      <p:cViewPr varScale="1">
        <p:scale>
          <a:sx n="62" d="100"/>
          <a:sy n="62" d="100"/>
        </p:scale>
        <p:origin x="2011" y="34"/>
      </p:cViewPr>
      <p:guideLst>
        <p:guide orient="horz" pos="2160"/>
        <p:guide pos="2880"/>
      </p:guideLst>
    </p:cSldViewPr>
  </p:slideViewPr>
  <p:notesTextViewPr>
    <p:cViewPr>
      <p:scale>
        <a:sx n="75" d="100"/>
        <a:sy n="75" d="100"/>
      </p:scale>
      <p:origin x="0" y="0"/>
    </p:cViewPr>
  </p:notesTextViewPr>
  <p:notesViewPr>
    <p:cSldViewPr>
      <p:cViewPr varScale="1">
        <p:scale>
          <a:sx n="63" d="100"/>
          <a:sy n="63" d="100"/>
        </p:scale>
        <p:origin x="313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BA499F-0B85-4431-8B50-FD3997342991}" type="datetimeFigureOut">
              <a:rPr lang="en-GB" smtClean="0"/>
              <a:pPr/>
              <a:t>05/04/2022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9FC748-1C7F-4417-896C-FCBC39B4E319}"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qFNNlfZ8tzI"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ahai.us/credits/www.bahai.u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FCuS8H61-s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qZ92agnUZj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hai.us/credits/www.bahai.u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ni_at59TzMA"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Attribution to: &lt;a </a:t>
            </a:r>
            <a:r>
              <a:rPr lang="en-US" dirty="0" err="1"/>
              <a:t>href</a:t>
            </a:r>
            <a:r>
              <a:rPr lang="en-US" dirty="0"/>
              <a:t>="https://www.vecteezy.com/free-vector/isolated"&gt;Isolated Vectors by </a:t>
            </a:r>
            <a:r>
              <a:rPr lang="en-US" dirty="0" err="1"/>
              <a:t>Vecteezy</a:t>
            </a:r>
            <a:r>
              <a:rPr lang="en-US" dirty="0"/>
              <a:t>&lt;/a&gt;</a:t>
            </a:r>
          </a:p>
          <a:p>
            <a:endParaRPr lang="en-US" dirty="0"/>
          </a:p>
          <a:p>
            <a:r>
              <a:rPr lang="en-US" dirty="0"/>
              <a:t>Note to teachers: If this is the first time that you are using</a:t>
            </a:r>
            <a:r>
              <a:rPr lang="en-US" baseline="0" dirty="0"/>
              <a:t> these </a:t>
            </a:r>
            <a:r>
              <a:rPr lang="en-GB" dirty="0"/>
              <a:t>Bahá’í</a:t>
            </a:r>
            <a:r>
              <a:rPr lang="en-US" baseline="0" dirty="0"/>
              <a:t> materials, it is recommended that teachers read the introduction to understand how to use the materials.</a:t>
            </a:r>
          </a:p>
          <a:p>
            <a:endParaRPr lang="en-US" baseline="0" dirty="0"/>
          </a:p>
          <a:p>
            <a:r>
              <a:rPr lang="en-US" baseline="0" dirty="0"/>
              <a:t>We appreciate your feedback about these materials as it helps us to improve these materials. Please visit: https://forms.gle/ufrRvFVFCKH3XFcs8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FC748-1C7F-4417-896C-FCBC39B4E3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038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So will you remember that? Being different is a way of making the world more beautiful.</a:t>
            </a:r>
            <a:r>
              <a:rPr lang="en-GB" baseline="0" dirty="0"/>
              <a:t> </a:t>
            </a:r>
          </a:p>
          <a:p>
            <a:pPr marL="0" lvl="0" indent="0" algn="l" rtl="0">
              <a:spcBef>
                <a:spcPts val="0"/>
              </a:spcBef>
              <a:spcAft>
                <a:spcPts val="0"/>
              </a:spcAft>
              <a:buClr>
                <a:schemeClr val="dk1"/>
              </a:buClr>
              <a:buSzPts val="1100"/>
              <a:buFont typeface="Arial"/>
              <a:buNone/>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t>It’s important to try to understand and like people who are different from us.</a:t>
            </a:r>
            <a:r>
              <a:rPr lang="en-GB" baseline="0" dirty="0"/>
              <a:t> If everyone does this, then fighting will stop and people can live together in peace. Because it is everyone’s differences that makes the world an interesting and special place. </a:t>
            </a:r>
          </a:p>
          <a:p>
            <a:pPr marL="0" lvl="0" indent="0" algn="l" rtl="0">
              <a:spcBef>
                <a:spcPts val="0"/>
              </a:spcBef>
              <a:spcAft>
                <a:spcPts val="0"/>
              </a:spcAft>
              <a:buClr>
                <a:schemeClr val="dk1"/>
              </a:buClr>
              <a:buSzPts val="1100"/>
              <a:buFont typeface="Arial"/>
              <a:buNone/>
            </a:pPr>
            <a:endParaRPr lang="en-GB" baseline="0" dirty="0"/>
          </a:p>
          <a:p>
            <a:r>
              <a:rPr lang="en-GB" baseline="0" dirty="0"/>
              <a:t> </a:t>
            </a:r>
          </a:p>
          <a:p>
            <a:endParaRPr lang="en-GB" baseline="0" dirty="0"/>
          </a:p>
          <a:p>
            <a:r>
              <a:rPr lang="en-GB" b="1" baseline="0" dirty="0"/>
              <a:t>Activity 1: </a:t>
            </a:r>
            <a:r>
              <a:rPr lang="en-GB" b="0" baseline="0" dirty="0"/>
              <a:t>Create a class garden. Draw your favourite flower or tree. You can even make one up like a love heart tree. Put your name on it and glue everyone’s picture to A1 green card. Write ‘We are all the flowers of one garden’ on it to remind the children that their differences make them a beautiful garden.</a:t>
            </a:r>
          </a:p>
          <a:p>
            <a:endParaRPr lang="en-GB" b="0" baseline="0" dirty="0"/>
          </a:p>
          <a:p>
            <a:r>
              <a:rPr lang="en-GB" b="1" baseline="0" dirty="0"/>
              <a:t>Activity 2: </a:t>
            </a:r>
            <a:r>
              <a:rPr lang="en-GB" b="0" baseline="0" dirty="0"/>
              <a:t>Paint handprint flowers and garden. Make a class garden. Everyone gets to dip their hand in paint and make their handprint on one big piece of white A1. The teacher can add stems or grass at the bottom. See pic. </a:t>
            </a:r>
          </a:p>
          <a:p>
            <a:endParaRPr lang="en-GB" b="0" baseline="0" dirty="0"/>
          </a:p>
          <a:p>
            <a:r>
              <a:rPr lang="en-GB" b="1" baseline="0" dirty="0"/>
              <a:t>Activity 3:  </a:t>
            </a:r>
            <a:r>
              <a:rPr lang="en-GB" b="0" baseline="0" dirty="0"/>
              <a:t>Create tissue paper flower collages. See attached template</a:t>
            </a:r>
            <a:endParaRPr lang="en-GB" b="1" baseline="0" dirty="0"/>
          </a:p>
          <a:p>
            <a:endParaRPr lang="en-GB" b="0" baseline="0" dirty="0"/>
          </a:p>
          <a:p>
            <a:r>
              <a:rPr lang="en-GB" b="1" baseline="0" dirty="0"/>
              <a:t>Activity 4:  </a:t>
            </a:r>
            <a:r>
              <a:rPr lang="en-GB" b="0" baseline="0" dirty="0"/>
              <a:t>Flowers of One Garden Colouring Sheet</a:t>
            </a:r>
            <a:endParaRPr lang="en-GB" b="1" baseline="0"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Here</a:t>
            </a:r>
            <a:r>
              <a:rPr lang="en-GB" baseline="0" dirty="0"/>
              <a:t> is a song about unity and togetherness: </a:t>
            </a:r>
          </a:p>
          <a:p>
            <a:endParaRPr lang="en-GB" baseline="0" dirty="0"/>
          </a:p>
          <a:p>
            <a:pPr marL="0" algn="l" defTabSz="914400" rtl="0" eaLnBrk="1" latinLnBrk="0" hangingPunct="1"/>
            <a:r>
              <a:rPr lang="en-GB" sz="1200" i="1" kern="1200" baseline="0" dirty="0">
                <a:solidFill>
                  <a:schemeClr val="tx2">
                    <a:lumMod val="40000"/>
                    <a:lumOff val="60000"/>
                  </a:schemeClr>
                </a:solidFill>
                <a:latin typeface="+mn-lt"/>
                <a:ea typeface="+mn-ea"/>
                <a:cs typeface="+mn-cs"/>
              </a:rPr>
              <a:t>Teacher’s notes: This song can be used with hand movements. If you wish you can be creative and ask the children to help pick hand movements for certain words in the song.</a:t>
            </a:r>
          </a:p>
          <a:p>
            <a:endParaRPr lang="en-GB" baseline="0" dirty="0"/>
          </a:p>
          <a:p>
            <a:r>
              <a:rPr lang="en-GB" dirty="0"/>
              <a:t>https://www.youtube.com/watch?v=qsDHH5T5B5M – We are drops</a:t>
            </a:r>
          </a:p>
          <a:p>
            <a:endParaRPr lang="en-GB" dirty="0"/>
          </a:p>
          <a:p>
            <a:r>
              <a:rPr lang="en-US" dirty="0"/>
              <a:t>Video Attribution to: </a:t>
            </a:r>
            <a:endParaRPr lang="en-GB" dirty="0"/>
          </a:p>
          <a:p>
            <a:pPr algn="just" fontAlgn="base">
              <a:buFont typeface="Arial" panose="020B0604020202020204" pitchFamily="34" charset="0"/>
              <a:buChar char="•"/>
            </a:pPr>
            <a:r>
              <a:rPr lang="en-US" b="0" i="0" dirty="0">
                <a:solidFill>
                  <a:srgbClr val="595959"/>
                </a:solidFill>
                <a:effectLst/>
                <a:latin typeface="inherit"/>
              </a:rPr>
              <a:t>Creator’s name or screen name: </a:t>
            </a:r>
            <a:r>
              <a:rPr lang="en-US" b="0" i="0" dirty="0" err="1">
                <a:effectLst/>
                <a:latin typeface="Roboto"/>
                <a:hlinkClick r:id="rId3"/>
              </a:rPr>
              <a:t>bahainafeza</a:t>
            </a:r>
            <a:endParaRPr lang="en-US" b="0" i="0" dirty="0">
              <a:solidFill>
                <a:srgbClr val="595959"/>
              </a:solidFill>
              <a:effectLst/>
              <a:latin typeface="inherit"/>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title: Song We are drops</a:t>
            </a: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URL: </a:t>
            </a:r>
            <a:r>
              <a:rPr lang="en-GB" dirty="0"/>
              <a:t>https://www.youtube.com/watch?v=qsDHH5T5B5M  </a:t>
            </a:r>
            <a:endParaRPr lang="en-US" b="0" i="0" dirty="0">
              <a:solidFill>
                <a:srgbClr val="595959"/>
              </a:solidFill>
              <a:effectLst/>
              <a:latin typeface="inherit"/>
            </a:endParaRPr>
          </a:p>
          <a:p>
            <a:pPr algn="just" fontAlgn="base">
              <a:buFont typeface="Arial" panose="020B0604020202020204" pitchFamily="34" charset="0"/>
              <a:buChar char="•"/>
            </a:pPr>
            <a:r>
              <a:rPr lang="en-US" b="0" i="0" dirty="0">
                <a:solidFill>
                  <a:srgbClr val="030303"/>
                </a:solidFill>
                <a:effectLst/>
                <a:latin typeface="Roboto"/>
              </a:rPr>
              <a:t>Music from: www.ruhi.org/resources/songs.php</a:t>
            </a:r>
            <a:endParaRPr lang="en-US" b="0" i="0" dirty="0">
              <a:solidFill>
                <a:srgbClr val="595959"/>
              </a:solidFill>
              <a:effectLst/>
              <a:latin typeface="inherit"/>
            </a:endParaRPr>
          </a:p>
          <a:p>
            <a:pPr algn="just" fontAlgn="base">
              <a:buFont typeface="Arial" panose="020B0604020202020204" pitchFamily="34" charset="0"/>
              <a:buChar char="•"/>
            </a:pPr>
            <a:r>
              <a:rPr lang="en-US" b="0" i="0" dirty="0">
                <a:solidFill>
                  <a:srgbClr val="595959"/>
                </a:solidFill>
                <a:effectLst/>
                <a:latin typeface="inherit"/>
              </a:rPr>
              <a:t>Publication date: </a:t>
            </a:r>
            <a:r>
              <a:rPr lang="en-US" b="0" i="0" dirty="0">
                <a:solidFill>
                  <a:srgbClr val="606060"/>
                </a:solidFill>
                <a:effectLst/>
                <a:latin typeface="Roboto"/>
              </a:rPr>
              <a:t>Apr 16, 2015</a:t>
            </a:r>
            <a:endParaRPr lang="en-US" b="0" i="0" dirty="0">
              <a:solidFill>
                <a:srgbClr val="595959"/>
              </a:solidFill>
              <a:effectLst/>
              <a:latin typeface="inherit"/>
            </a:endParaRPr>
          </a:p>
          <a:p>
            <a:endParaRPr lang="en-GB" dirty="0"/>
          </a:p>
          <a:p>
            <a:endParaRPr lang="en-GB" dirty="0"/>
          </a:p>
          <a:p>
            <a:endParaRPr lang="en-GB" dirty="0"/>
          </a:p>
          <a:p>
            <a:pPr marL="0" lvl="0" indent="0" algn="l" rtl="0">
              <a:spcBef>
                <a:spcPts val="0"/>
              </a:spcBef>
              <a:spcAft>
                <a:spcPts val="0"/>
              </a:spcAft>
              <a:buClr>
                <a:schemeClr val="dk1"/>
              </a:buClr>
              <a:buSzPts val="1100"/>
              <a:buFont typeface="Arial"/>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FC748-1C7F-4417-896C-FCBC39B4E3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18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GB" b="1" dirty="0"/>
          </a:p>
          <a:p>
            <a:r>
              <a:rPr lang="en-GB" dirty="0"/>
              <a:t>This is a</a:t>
            </a:r>
            <a:r>
              <a:rPr lang="en-GB" baseline="0" dirty="0"/>
              <a:t> story which shows how people can be different, why it’s good to be different and what happens when everyone works together.</a:t>
            </a:r>
            <a:endParaRPr lang="en-GB" dirty="0"/>
          </a:p>
          <a:p>
            <a:endParaRPr lang="en-GB" b="0" dirty="0"/>
          </a:p>
          <a:p>
            <a:r>
              <a:rPr lang="en-GB" b="0" i="1" dirty="0">
                <a:solidFill>
                  <a:srgbClr val="FFFF00"/>
                </a:solidFill>
              </a:rPr>
              <a:t>Teacher</a:t>
            </a:r>
            <a:r>
              <a:rPr lang="en-GB" b="0" i="1" baseline="0" dirty="0">
                <a:solidFill>
                  <a:srgbClr val="FFFF00"/>
                </a:solidFill>
              </a:rPr>
              <a:t> notes: It’s good to prepare for the story and be ready to act it out as you read it. Feel free to use props such as finger puppets or draw faces on each finger and thumb. Also have a heavy book, bottle of water, and a pencil so that you can really demonstrate how necessary it is for your thumb to help pick up, open and write. Children can be encouraged to use their hands to act out the story with the teacher. </a:t>
            </a:r>
            <a:endParaRPr lang="en-GB" b="0" i="1" dirty="0">
              <a:solidFill>
                <a:srgbClr val="FFFF00"/>
              </a:solidFill>
            </a:endParaRPr>
          </a:p>
          <a:p>
            <a:endParaRPr lang="en-GB" b="0" i="1" dirty="0">
              <a:solidFill>
                <a:srgbClr val="FFFF00"/>
              </a:solidFill>
            </a:endParaRPr>
          </a:p>
          <a:p>
            <a:endParaRPr lang="en-GB" dirty="0"/>
          </a:p>
          <a:p>
            <a:r>
              <a:rPr lang="en-GB" sz="1200" b="1" kern="1200" dirty="0">
                <a:solidFill>
                  <a:schemeClr val="tx1"/>
                </a:solidFill>
                <a:latin typeface="+mn-lt"/>
                <a:ea typeface="+mn-ea"/>
                <a:cs typeface="+mn-cs"/>
              </a:rPr>
              <a:t>The Rule of Thumb</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Once there were four fingers on a hand. One was tall, two were medium-sized, and one was a small fellow. But aside from</a:t>
            </a:r>
            <a:r>
              <a:rPr lang="en-GB" sz="1200" i="1" kern="1200" dirty="0">
                <a:solidFill>
                  <a:schemeClr val="tx1"/>
                </a:solidFill>
                <a:latin typeface="+mn-lt"/>
                <a:ea typeface="+mn-ea"/>
                <a:cs typeface="+mn-cs"/>
              </a:rPr>
              <a:t> </a:t>
            </a:r>
            <a:r>
              <a:rPr lang="en-GB" sz="1200" kern="1200" dirty="0">
                <a:solidFill>
                  <a:schemeClr val="tx1"/>
                </a:solidFill>
                <a:latin typeface="+mn-lt"/>
                <a:ea typeface="+mn-ea"/>
                <a:cs typeface="+mn-cs"/>
              </a:rPr>
              <a:t>this they were all much alike. They faced the same way and stood in a nice row. In a word, they were the “same”.</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On the other hand -- no -- on the some hand -- was a thumb. But how different he was! The fingers that were the “same" would get terribly upset at him. “You’re not a real finger! Why can’t you be the same like us?"</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They would complain: "We face and move this way but you face and move that way.”</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“But I can’t help it,” whined Thumb. "I was made this way; I grew out of the side of the hand and not out of the end like you.”</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“Well, ok,” they cut in, "but we all have three joints and you only have two.”</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"Now, not quite so fast,” said Thumb. "I have only two that you can see, but inside the hand is a third big joint covered with a large muscle that makes me strong. If it were not for this I wouldn't be able to move like this… and this… and even get close to you like this…”</a:t>
            </a:r>
          </a:p>
          <a:p>
            <a:br>
              <a:rPr lang="en-GB" sz="1200" kern="1200" dirty="0">
                <a:solidFill>
                  <a:schemeClr val="tx1"/>
                </a:solidFill>
                <a:latin typeface="+mn-lt"/>
                <a:ea typeface="+mn-ea"/>
                <a:cs typeface="+mn-cs"/>
              </a:rPr>
            </a:br>
            <a:r>
              <a:rPr lang="en-GB" sz="1200" kern="1200" dirty="0">
                <a:solidFill>
                  <a:schemeClr val="tx1"/>
                </a:solidFill>
                <a:latin typeface="+mn-lt"/>
                <a:ea typeface="+mn-ea"/>
                <a:cs typeface="+mn-cs"/>
              </a:rPr>
              <a:t>"</a:t>
            </a:r>
            <a:r>
              <a:rPr lang="en-GB" sz="1200" kern="1200" dirty="0" err="1">
                <a:solidFill>
                  <a:schemeClr val="tx1"/>
                </a:solidFill>
                <a:latin typeface="+mn-lt"/>
                <a:ea typeface="+mn-ea"/>
                <a:cs typeface="+mn-cs"/>
              </a:rPr>
              <a:t>Oo</a:t>
            </a:r>
            <a:r>
              <a:rPr lang="en-GB" sz="1200" kern="1200" dirty="0">
                <a:solidFill>
                  <a:schemeClr val="tx1"/>
                </a:solidFill>
                <a:latin typeface="+mn-lt"/>
                <a:ea typeface="+mn-ea"/>
                <a:cs typeface="+mn-cs"/>
              </a:rPr>
              <a:t>… ooh! Go back to your place. It’s clear now that we are better than you; we are high and you are low. We were created apart from you. Our ways are different than yours. You are strange and different. Now let us stay apart.”</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Poor Thumb felt so lonely and left out. He cried and cried. “Why am I so different? Why must I always be left out? Surely, since I was created, I must be good for something.”</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But the four fingers just left him out. The fingers worked in a group to pick up pieces of paper and other small things that were not too heavy, but when it came to writing with a pencil or lifting something heavy, or opening a jar-lid, or other more difficult work, they weren’t able to do it at all.</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And down below, poor lonely Thumb just couldn't do anything at all by himself.</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One day the four fingers had to pick up a heavy book. No matter how hard they tried they couldn't do it. After a long time talking among themselves they finally let their pride die a little bit. They looked sheepishly over at Thumb. “Thumb! ... uh…could you … give us a hand – we mean a finger – or a thumb?”</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“Sure!” shouted Thumb with glee. Up he jumped and put himself against one side of the book while the four fingers held to the other side. All five fingers now easily lifted the book. The four fingers realized now that he was as strong as the four of them put together.</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Thumb began to be accepted by the four fingers. Together they opened and closed things, wound up things, rolled up things, twisted and turned things, held onto things, lifted things and wrote things.</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“Well,” said the four fingers, “we think the thumb is a really great after all and we can’t live without him!” </a:t>
            </a:r>
          </a:p>
          <a:p>
            <a:endParaRPr lang="en-GB" dirty="0"/>
          </a:p>
          <a:p>
            <a:endParaRPr lang="en-GB" dirty="0"/>
          </a:p>
          <a:p>
            <a:r>
              <a:rPr lang="en-GB" b="1" dirty="0"/>
              <a:t>Activity 5</a:t>
            </a:r>
            <a:r>
              <a:rPr lang="en-GB" dirty="0"/>
              <a:t>:</a:t>
            </a:r>
            <a:r>
              <a:rPr lang="en-GB" baseline="0" dirty="0"/>
              <a:t> Have the children trace their hand, trace each other’s hand and decorate the hand. (They can make rings, bracelets, colourful nails, zombie hands, love hearts, etc).</a:t>
            </a:r>
          </a:p>
          <a:p>
            <a:endParaRPr lang="en-GB" baseline="0"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GB" dirty="0"/>
              <a:t>https://www.cleanpng.com/png-question-mark-clip-art-question-mark-images-180139/</a:t>
            </a:r>
          </a:p>
          <a:p>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solidFill>
                  <a:schemeClr val="bg1">
                    <a:lumMod val="20000"/>
                    <a:lumOff val="80000"/>
                  </a:schemeClr>
                </a:solidFill>
              </a:rPr>
              <a:t>What places are special for </a:t>
            </a:r>
            <a:r>
              <a:rPr lang="en-US" b="1" dirty="0" err="1">
                <a:solidFill>
                  <a:schemeClr val="bg1">
                    <a:lumMod val="20000"/>
                    <a:lumOff val="80000"/>
                  </a:schemeClr>
                </a:solidFill>
              </a:rPr>
              <a:t>Bahá’ís</a:t>
            </a:r>
            <a:r>
              <a:rPr lang="en-US" b="1" dirty="0">
                <a:solidFill>
                  <a:schemeClr val="bg1">
                    <a:lumMod val="20000"/>
                    <a:lumOff val="80000"/>
                  </a:schemeClr>
                </a:solidFill>
              </a:rPr>
              <a:t>?</a:t>
            </a:r>
            <a:br>
              <a:rPr lang="en-GB" dirty="0"/>
            </a:br>
            <a:endParaRPr lang="en-GB" dirty="0"/>
          </a:p>
          <a:p>
            <a:r>
              <a:rPr lang="en-GB" dirty="0"/>
              <a:t>This </a:t>
            </a:r>
            <a:r>
              <a:rPr lang="en-GB" baseline="0" dirty="0"/>
              <a:t>is where  </a:t>
            </a:r>
            <a:r>
              <a:rPr lang="en-GB" baseline="0" dirty="0" err="1"/>
              <a:t>Bahá'u'lláh</a:t>
            </a:r>
            <a:r>
              <a:rPr lang="en-GB" baseline="0" dirty="0"/>
              <a:t> is buried. It is called a shrine. </a:t>
            </a:r>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is another shrine. It is </a:t>
            </a:r>
            <a:r>
              <a:rPr lang="en-GB" baseline="0" dirty="0"/>
              <a:t>famous for its gardens and this is located at the </a:t>
            </a:r>
            <a:r>
              <a:rPr lang="en-GB" baseline="0" dirty="0" err="1"/>
              <a:t>Bahá’í</a:t>
            </a:r>
            <a:r>
              <a:rPr lang="en-GB" baseline="0" dirty="0"/>
              <a:t> World Centre.</a:t>
            </a:r>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This is a picture of the </a:t>
            </a:r>
            <a:r>
              <a:rPr lang="en-GB" baseline="0" dirty="0" err="1"/>
              <a:t>Bahá’í</a:t>
            </a:r>
            <a:r>
              <a:rPr lang="en-GB" baseline="0" dirty="0"/>
              <a:t> World Centre. It is in Israel. </a:t>
            </a:r>
          </a:p>
          <a:p>
            <a:r>
              <a:rPr lang="en-GB" baseline="0" dirty="0" err="1"/>
              <a:t>Bahá’ís</a:t>
            </a:r>
            <a:r>
              <a:rPr lang="en-GB" baseline="0" dirty="0"/>
              <a:t> from all over the world go there to visit. This is called a pilgrimage. Pilgrimage is a very special time for a </a:t>
            </a:r>
            <a:r>
              <a:rPr lang="en-GB" baseline="0" dirty="0" err="1"/>
              <a:t>Bahá’í</a:t>
            </a:r>
            <a:r>
              <a:rPr lang="en-GB" baseline="0" dirty="0"/>
              <a:t>. </a:t>
            </a:r>
          </a:p>
          <a:p>
            <a:r>
              <a:rPr lang="en-GB" baseline="0" dirty="0" err="1"/>
              <a:t>Bahá’ís</a:t>
            </a:r>
            <a:r>
              <a:rPr lang="en-GB" baseline="0" dirty="0"/>
              <a:t> say prayers in the shrines. </a:t>
            </a:r>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There are also special </a:t>
            </a:r>
            <a:r>
              <a:rPr lang="en-GB" baseline="0" dirty="0" err="1"/>
              <a:t>Bahá’í</a:t>
            </a:r>
            <a:r>
              <a:rPr lang="en-GB" baseline="0" dirty="0"/>
              <a:t> Temples called Houses of Worship. </a:t>
            </a:r>
          </a:p>
          <a:p>
            <a:r>
              <a:rPr lang="en-GB" baseline="0" dirty="0"/>
              <a:t>They have nine sides and nine doors are open to people of all religions. </a:t>
            </a:r>
          </a:p>
          <a:p>
            <a:r>
              <a:rPr lang="en-GB" baseline="0" dirty="0"/>
              <a:t>The nine sides show that there are many paths to God and that all religions lead to Him.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GB" dirty="0"/>
              <a:t>https://www.cleanpng.com/png-question-mark-clip-art-question-mark-images-180139/</a:t>
            </a:r>
          </a:p>
          <a:p>
            <a:endParaRPr lang="en-US" dirty="0"/>
          </a:p>
        </p:txBody>
      </p:sp>
      <p:sp>
        <p:nvSpPr>
          <p:cNvPr id="4" name="Slide Number Placeholder 3"/>
          <p:cNvSpPr>
            <a:spLocks noGrp="1"/>
          </p:cNvSpPr>
          <p:nvPr>
            <p:ph type="sldNum" sz="quarter" idx="5"/>
          </p:nvPr>
        </p:nvSpPr>
        <p:spPr/>
        <p:txBody>
          <a:bodyPr/>
          <a:lstStyle/>
          <a:p>
            <a:fld id="{269FC748-1C7F-4417-896C-FCBC39B4E319}" type="slidenum">
              <a:rPr lang="en-GB" smtClean="0"/>
              <a:pPr/>
              <a:t>18</a:t>
            </a:fld>
            <a:endParaRPr lang="en-GB"/>
          </a:p>
        </p:txBody>
      </p:sp>
    </p:spTree>
    <p:extLst>
      <p:ext uri="{BB962C8B-B14F-4D97-AF65-F5344CB8AC3E}">
        <p14:creationId xmlns:p14="http://schemas.microsoft.com/office/powerpoint/2010/main" val="1973423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solidFill>
                  <a:schemeClr val="bg1">
                    <a:lumMod val="20000"/>
                    <a:lumOff val="80000"/>
                  </a:schemeClr>
                </a:solidFill>
              </a:rPr>
              <a:t>What times of the year are special for the </a:t>
            </a:r>
            <a:r>
              <a:rPr lang="en-US" b="1" dirty="0" err="1">
                <a:solidFill>
                  <a:schemeClr val="bg1">
                    <a:lumMod val="20000"/>
                    <a:lumOff val="80000"/>
                  </a:schemeClr>
                </a:solidFill>
              </a:rPr>
              <a:t>Bahá’ís</a:t>
            </a:r>
            <a:r>
              <a:rPr lang="en-US" b="1" dirty="0">
                <a:solidFill>
                  <a:schemeClr val="bg1">
                    <a:lumMod val="20000"/>
                    <a:lumOff val="80000"/>
                  </a:schemeClr>
                </a:solidFill>
              </a:rPr>
              <a:t>?</a:t>
            </a:r>
          </a:p>
          <a:p>
            <a:endParaRPr lang="en-GB" dirty="0">
              <a:solidFill>
                <a:schemeClr val="bg1">
                  <a:lumMod val="20000"/>
                  <a:lumOff val="80000"/>
                </a:schemeClr>
              </a:solidFill>
            </a:endParaRPr>
          </a:p>
          <a:p>
            <a:r>
              <a:rPr lang="en-GB" baseline="0" dirty="0" err="1">
                <a:solidFill>
                  <a:schemeClr val="bg1">
                    <a:lumMod val="20000"/>
                    <a:lumOff val="80000"/>
                  </a:schemeClr>
                </a:solidFill>
              </a:rPr>
              <a:t>Bahá’ís</a:t>
            </a:r>
            <a:r>
              <a:rPr lang="en-GB" baseline="0" dirty="0">
                <a:solidFill>
                  <a:schemeClr val="bg1">
                    <a:lumMod val="20000"/>
                    <a:lumOff val="80000"/>
                  </a:schemeClr>
                </a:solidFill>
              </a:rPr>
              <a:t> celebrate </a:t>
            </a:r>
            <a:r>
              <a:rPr lang="en-GB" baseline="0" dirty="0" err="1">
                <a:solidFill>
                  <a:schemeClr val="bg1">
                    <a:lumMod val="20000"/>
                    <a:lumOff val="80000"/>
                  </a:schemeClr>
                </a:solidFill>
              </a:rPr>
              <a:t>Naw</a:t>
            </a:r>
            <a:r>
              <a:rPr lang="en-GB" baseline="0" dirty="0">
                <a:solidFill>
                  <a:schemeClr val="bg1">
                    <a:lumMod val="20000"/>
                    <a:lumOff val="80000"/>
                  </a:schemeClr>
                </a:solidFill>
              </a:rPr>
              <a:t> Rúz. It is the </a:t>
            </a:r>
            <a:r>
              <a:rPr lang="en-GB" baseline="0" dirty="0" err="1">
                <a:solidFill>
                  <a:schemeClr val="bg1">
                    <a:lumMod val="20000"/>
                    <a:lumOff val="80000"/>
                  </a:schemeClr>
                </a:solidFill>
              </a:rPr>
              <a:t>Bahá’í</a:t>
            </a:r>
            <a:r>
              <a:rPr lang="en-GB" baseline="0" dirty="0">
                <a:solidFill>
                  <a:schemeClr val="bg1">
                    <a:lumMod val="20000"/>
                    <a:lumOff val="80000"/>
                  </a:schemeClr>
                </a:solidFill>
              </a:rPr>
              <a:t> New Year. </a:t>
            </a:r>
          </a:p>
          <a:p>
            <a:r>
              <a:rPr lang="en-GB" baseline="0" dirty="0">
                <a:solidFill>
                  <a:schemeClr val="bg1">
                    <a:lumMod val="20000"/>
                    <a:lumOff val="80000"/>
                  </a:schemeClr>
                </a:solidFill>
              </a:rPr>
              <a:t>It begins on the first day of Spring, either 20</a:t>
            </a:r>
            <a:r>
              <a:rPr lang="en-GB" baseline="30000" dirty="0">
                <a:solidFill>
                  <a:schemeClr val="bg1">
                    <a:lumMod val="20000"/>
                    <a:lumOff val="80000"/>
                  </a:schemeClr>
                </a:solidFill>
              </a:rPr>
              <a:t>th</a:t>
            </a:r>
            <a:r>
              <a:rPr lang="en-GB" baseline="0" dirty="0">
                <a:solidFill>
                  <a:schemeClr val="bg1">
                    <a:lumMod val="20000"/>
                    <a:lumOff val="80000"/>
                  </a:schemeClr>
                </a:solidFill>
              </a:rPr>
              <a:t> or 21</a:t>
            </a:r>
            <a:r>
              <a:rPr lang="en-GB" baseline="30000" dirty="0">
                <a:solidFill>
                  <a:schemeClr val="bg1">
                    <a:lumMod val="20000"/>
                    <a:lumOff val="80000"/>
                  </a:schemeClr>
                </a:solidFill>
              </a:rPr>
              <a:t>st</a:t>
            </a:r>
            <a:r>
              <a:rPr lang="en-GB" baseline="0" dirty="0">
                <a:solidFill>
                  <a:schemeClr val="bg1">
                    <a:lumMod val="20000"/>
                    <a:lumOff val="80000"/>
                  </a:schemeClr>
                </a:solidFill>
              </a:rPr>
              <a:t> of March. </a:t>
            </a:r>
          </a:p>
          <a:p>
            <a:r>
              <a:rPr lang="en-GB" baseline="0" dirty="0" err="1">
                <a:solidFill>
                  <a:schemeClr val="bg1">
                    <a:lumMod val="20000"/>
                    <a:lumOff val="80000"/>
                  </a:schemeClr>
                </a:solidFill>
              </a:rPr>
              <a:t>Naw</a:t>
            </a:r>
            <a:r>
              <a:rPr lang="en-GB" baseline="0" dirty="0">
                <a:solidFill>
                  <a:schemeClr val="bg1">
                    <a:lumMod val="20000"/>
                    <a:lumOff val="80000"/>
                  </a:schemeClr>
                </a:solidFill>
              </a:rPr>
              <a:t> Rúz in Persian means ‘New Day’. </a:t>
            </a:r>
          </a:p>
          <a:p>
            <a:endParaRPr lang="en-GB" baseline="0" dirty="0">
              <a:solidFill>
                <a:schemeClr val="bg1">
                  <a:lumMod val="20000"/>
                  <a:lumOff val="80000"/>
                </a:schemeClr>
              </a:solidFill>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Picture Attribution to: </a:t>
            </a:r>
            <a:r>
              <a:rPr lang="en-GB" dirty="0"/>
              <a:t>https://www.cleanpng.com/png-question-mark-clip-art-question-mark-images-180139/</a:t>
            </a:r>
          </a:p>
          <a:p>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2</a:t>
            </a:fld>
            <a:endParaRPr lang="en-GB"/>
          </a:p>
        </p:txBody>
      </p:sp>
    </p:spTree>
    <p:extLst>
      <p:ext uri="{BB962C8B-B14F-4D97-AF65-F5344CB8AC3E}">
        <p14:creationId xmlns:p14="http://schemas.microsoft.com/office/powerpoint/2010/main" val="149338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Why do </a:t>
            </a:r>
            <a:r>
              <a:rPr lang="en-GB" baseline="0" dirty="0" err="1">
                <a:solidFill>
                  <a:schemeClr val="bg1">
                    <a:lumMod val="20000"/>
                    <a:lumOff val="80000"/>
                  </a:schemeClr>
                </a:solidFill>
              </a:rPr>
              <a:t>Bahá’ís</a:t>
            </a:r>
            <a:r>
              <a:rPr lang="en-GB" dirty="0">
                <a:solidFill>
                  <a:srgbClr val="222222"/>
                </a:solidFill>
                <a:highlight>
                  <a:srgbClr val="FFFFFF"/>
                </a:highlight>
              </a:rPr>
              <a:t> celebrate their new year on the first day of spring?</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Spring is one of the most important seasons in the year because it's when everything in nature starts to grow.</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It's when the animals that were sleeping during winter wake up.</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It's when all the flowers start to appear.</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All the tree starts growing new green leaves.</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In a way, it's like everything in nature is born again because they come out.</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err="1">
                <a:solidFill>
                  <a:srgbClr val="222222"/>
                </a:solidFill>
                <a:highlight>
                  <a:srgbClr val="FFFFFF"/>
                </a:highlight>
              </a:rPr>
              <a:t>Bahá’ís</a:t>
            </a:r>
            <a:r>
              <a:rPr lang="en-GB" dirty="0">
                <a:solidFill>
                  <a:srgbClr val="222222"/>
                </a:solidFill>
                <a:highlight>
                  <a:srgbClr val="FFFFFF"/>
                </a:highlight>
              </a:rPr>
              <a:t> believe that this is a really special thing and that's why they also celebrate the</a:t>
            </a:r>
            <a:r>
              <a:rPr lang="en-GB" baseline="0" dirty="0">
                <a:solidFill>
                  <a:srgbClr val="222222"/>
                </a:solidFill>
                <a:highlight>
                  <a:srgbClr val="FFFFFF"/>
                </a:highlight>
              </a:rPr>
              <a:t> n</a:t>
            </a:r>
            <a:r>
              <a:rPr lang="en-GB" dirty="0">
                <a:solidFill>
                  <a:srgbClr val="222222"/>
                </a:solidFill>
                <a:highlight>
                  <a:srgbClr val="FFFFFF"/>
                </a:highlight>
              </a:rPr>
              <a:t>ew year with the new life that is appearing around us.</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None/>
            </a:pPr>
            <a:r>
              <a:rPr lang="en-US" dirty="0"/>
              <a:t>Picture Attribution to: </a:t>
            </a:r>
          </a:p>
          <a:p>
            <a:pPr marL="0" lvl="0" indent="0" algn="l" rtl="0">
              <a:spcBef>
                <a:spcPts val="0"/>
              </a:spcBef>
              <a:spcAft>
                <a:spcPts val="0"/>
              </a:spcAft>
              <a:buNone/>
            </a:pPr>
            <a:r>
              <a:rPr lang="en-GB" sz="1200" b="0" i="0" kern="1200" dirty="0">
                <a:solidFill>
                  <a:schemeClr val="tx1"/>
                </a:solidFill>
                <a:latin typeface="+mn-lt"/>
                <a:ea typeface="+mn-ea"/>
                <a:cs typeface="+mn-cs"/>
              </a:rPr>
              <a:t>"Chipmunk Hibernation" by </a:t>
            </a:r>
            <a:r>
              <a:rPr lang="en-GB" sz="1200" b="0" i="0" kern="1200" dirty="0" err="1">
                <a:solidFill>
                  <a:schemeClr val="tx1"/>
                </a:solidFill>
                <a:latin typeface="+mn-lt"/>
                <a:ea typeface="+mn-ea"/>
                <a:cs typeface="+mn-cs"/>
              </a:rPr>
              <a:t>Riebart</a:t>
            </a:r>
            <a:r>
              <a:rPr lang="en-GB" sz="1200" b="0" i="0" kern="1200" dirty="0">
                <a:solidFill>
                  <a:schemeClr val="tx1"/>
                </a:solidFill>
                <a:latin typeface="+mn-lt"/>
                <a:ea typeface="+mn-ea"/>
                <a:cs typeface="+mn-cs"/>
              </a:rPr>
              <a:t> is licensed with CC BY 2.0. </a:t>
            </a:r>
          </a:p>
          <a:p>
            <a:pPr marL="0" lvl="0" indent="0" algn="l" rtl="0">
              <a:spcBef>
                <a:spcPts val="0"/>
              </a:spcBef>
              <a:spcAft>
                <a:spcPts val="0"/>
              </a:spcAft>
              <a:buNone/>
            </a:pPr>
            <a:r>
              <a:rPr lang="en-GB" sz="1200" b="0" i="0" kern="1200" dirty="0">
                <a:solidFill>
                  <a:schemeClr val="tx1"/>
                </a:solidFill>
                <a:latin typeface="+mn-lt"/>
                <a:ea typeface="+mn-ea"/>
                <a:cs typeface="+mn-cs"/>
              </a:rPr>
              <a:t>"Pink Spring Blossoms" by Creativity+ Timothy K Hamilton is licensed with CC BY-NC-ND 2.0.</a:t>
            </a:r>
          </a:p>
          <a:p>
            <a:pPr marL="0" lvl="0" indent="0" algn="l" rtl="0">
              <a:spcBef>
                <a:spcPts val="0"/>
              </a:spcBef>
              <a:spcAft>
                <a:spcPts val="0"/>
              </a:spcAft>
              <a:buNone/>
            </a:pPr>
            <a:r>
              <a:rPr lang="en-GB" sz="1200" b="0" i="0" kern="1200" dirty="0">
                <a:solidFill>
                  <a:schemeClr val="tx1"/>
                </a:solidFill>
                <a:latin typeface="+mn-lt"/>
                <a:ea typeface="+mn-ea"/>
                <a:cs typeface="+mn-cs"/>
              </a:rPr>
              <a:t>"Beautiful Green Spring Tree" by Stanley Zimny (Thank You for 52 Million views) is licensed with CC BY-NC 2.0. </a:t>
            </a:r>
          </a:p>
          <a:p>
            <a:pPr marL="0" lvl="0" indent="0" algn="l" rtl="0">
              <a:spcBef>
                <a:spcPts val="0"/>
              </a:spcBef>
              <a:spcAft>
                <a:spcPts val="0"/>
              </a:spcAft>
              <a:buNone/>
            </a:pPr>
            <a:r>
              <a:rPr lang="en-GB" sz="1200" b="0" i="0" kern="1200" dirty="0">
                <a:solidFill>
                  <a:schemeClr val="tx1"/>
                </a:solidFill>
                <a:latin typeface="+mn-lt"/>
                <a:ea typeface="+mn-ea"/>
                <a:cs typeface="+mn-cs"/>
              </a:rPr>
              <a:t>"First spring flowers" by barnimages.com is licensed with CC BY 2.0. </a:t>
            </a:r>
            <a:endParaRPr lang="en-GB" dirty="0"/>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latin typeface="+mn-lt"/>
                <a:ea typeface="+mn-ea"/>
                <a:cs typeface="+mn-cs"/>
              </a:rPr>
              <a:t>Naw</a:t>
            </a:r>
            <a:r>
              <a:rPr lang="en-GB" sz="1200" b="0" i="0" kern="1200" dirty="0">
                <a:solidFill>
                  <a:schemeClr val="tx1"/>
                </a:solidFill>
                <a:latin typeface="+mn-lt"/>
                <a:ea typeface="+mn-ea"/>
                <a:cs typeface="+mn-cs"/>
              </a:rPr>
              <a:t> Rúz</a:t>
            </a:r>
            <a:r>
              <a:rPr lang="en-GB" sz="1200" b="0" i="0" kern="1200" baseline="0" dirty="0">
                <a:solidFill>
                  <a:schemeClr val="tx1"/>
                </a:solidFill>
                <a:latin typeface="+mn-lt"/>
                <a:ea typeface="+mn-ea"/>
                <a:cs typeface="+mn-cs"/>
              </a:rPr>
              <a:t> is celebrated by </a:t>
            </a:r>
            <a:r>
              <a:rPr lang="en-GB" sz="1200" b="0" i="0" kern="1200" baseline="0" dirty="0" err="1">
                <a:solidFill>
                  <a:schemeClr val="tx1"/>
                </a:solidFill>
                <a:latin typeface="+mn-lt"/>
                <a:ea typeface="+mn-ea"/>
                <a:cs typeface="+mn-cs"/>
              </a:rPr>
              <a:t>Bahá’ís</a:t>
            </a:r>
            <a:r>
              <a:rPr lang="en-GB" sz="1200" b="0" i="0" kern="1200" baseline="0" dirty="0">
                <a:solidFill>
                  <a:schemeClr val="tx1"/>
                </a:solidFill>
                <a:latin typeface="+mn-lt"/>
                <a:ea typeface="+mn-ea"/>
                <a:cs typeface="+mn-cs"/>
              </a:rPr>
              <a:t> all over the world. So it is celebrated in many different ways depending on where people come from.</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latin typeface="+mn-lt"/>
                <a:ea typeface="+mn-ea"/>
                <a:cs typeface="+mn-cs"/>
              </a:rPr>
              <a:t>Naw-Rúz</a:t>
            </a:r>
            <a:r>
              <a:rPr lang="en-GB" sz="1200" b="0" i="0" kern="1200" dirty="0">
                <a:solidFill>
                  <a:schemeClr val="tx1"/>
                </a:solidFill>
                <a:latin typeface="+mn-lt"/>
                <a:ea typeface="+mn-ea"/>
                <a:cs typeface="+mn-cs"/>
              </a:rPr>
              <a:t> celebrations include prayer, music, dancing and visits to friends and family and</a:t>
            </a:r>
            <a:r>
              <a:rPr lang="en-GB" sz="1200" b="0" i="0" kern="1200" baseline="0" dirty="0">
                <a:solidFill>
                  <a:schemeClr val="tx1"/>
                </a:solidFill>
                <a:latin typeface="+mn-lt"/>
                <a:ea typeface="+mn-ea"/>
                <a:cs typeface="+mn-cs"/>
              </a:rPr>
              <a:t> sometimes</a:t>
            </a:r>
            <a:r>
              <a:rPr lang="en-GB" sz="1200" b="0" i="0" kern="1200" dirty="0">
                <a:solidFill>
                  <a:schemeClr val="tx1"/>
                </a:solidFill>
                <a:latin typeface="+mn-lt"/>
                <a:ea typeface="+mn-ea"/>
                <a:cs typeface="+mn-cs"/>
              </a:rPr>
              <a:t> giving</a:t>
            </a:r>
            <a:r>
              <a:rPr lang="en-GB" sz="1200" b="0" i="0" kern="1200" baseline="0" dirty="0">
                <a:solidFill>
                  <a:schemeClr val="tx1"/>
                </a:solidFill>
                <a:latin typeface="+mn-lt"/>
                <a:ea typeface="+mn-ea"/>
                <a:cs typeface="+mn-cs"/>
              </a:rPr>
              <a:t> and receiving gifts.</a:t>
            </a:r>
            <a:endParaRPr lang="en-GB" sz="1200" b="0" i="0" kern="1200" dirty="0">
              <a:solidFill>
                <a:schemeClr val="tx1"/>
              </a:solidFill>
              <a:latin typeface="+mn-lt"/>
              <a:ea typeface="+mn-ea"/>
              <a:cs typeface="+mn-cs"/>
            </a:endParaRPr>
          </a:p>
          <a:p>
            <a:pPr marL="0" lvl="0" indent="0" algn="l" rtl="0">
              <a:spcBef>
                <a:spcPts val="0"/>
              </a:spcBef>
              <a:spcAft>
                <a:spcPts val="0"/>
              </a:spcAft>
              <a:buClr>
                <a:schemeClr val="dk1"/>
              </a:buClr>
              <a:buSzPts val="1100"/>
              <a:buFont typeface="Arial"/>
              <a:buNone/>
            </a:pPr>
            <a:endParaRPr lang="en-GB" b="0" dirty="0">
              <a:solidFill>
                <a:schemeClr val="tx1"/>
              </a:solidFill>
              <a:highlight>
                <a:srgbClr val="FFFFFF"/>
              </a:highlight>
            </a:endParaRPr>
          </a:p>
          <a:p>
            <a:pPr marL="0" lvl="0" indent="0" algn="l" rtl="0">
              <a:spcBef>
                <a:spcPts val="0"/>
              </a:spcBef>
              <a:spcAft>
                <a:spcPts val="0"/>
              </a:spcAft>
              <a:buClr>
                <a:schemeClr val="dk1"/>
              </a:buClr>
              <a:buSzPts val="1100"/>
              <a:buFont typeface="Arial"/>
              <a:buNone/>
            </a:pPr>
            <a:endParaRPr lang="en-GB" b="1" dirty="0">
              <a:solidFill>
                <a:srgbClr val="222222"/>
              </a:solidFill>
              <a:highlight>
                <a:srgbClr val="FFFFFF"/>
              </a:highlight>
            </a:endParaRPr>
          </a:p>
          <a:p>
            <a:r>
              <a:rPr lang="en-GB" b="1" dirty="0"/>
              <a:t>Activity</a:t>
            </a:r>
            <a:r>
              <a:rPr lang="en-GB" b="1" baseline="0" dirty="0"/>
              <a:t> 6: </a:t>
            </a:r>
            <a:r>
              <a:rPr lang="en-GB" b="0" baseline="0" dirty="0"/>
              <a:t>Artwork – Fingerprint tree</a:t>
            </a:r>
          </a:p>
          <a:p>
            <a:r>
              <a:rPr lang="en-GB" b="0" baseline="0" dirty="0"/>
              <a:t>Using the </a:t>
            </a:r>
            <a:r>
              <a:rPr lang="en-GB" b="0" baseline="0" dirty="0" err="1"/>
              <a:t>Naw</a:t>
            </a:r>
            <a:r>
              <a:rPr lang="en-GB" b="0" baseline="0" dirty="0"/>
              <a:t> Rúz tree template, create a fingerprint tree using stamp pads or paint. Children are free to draw and add extra ideas about spring to the picture.</a:t>
            </a:r>
          </a:p>
          <a:p>
            <a:endParaRPr lang="en-GB" b="0" baseline="0" dirty="0"/>
          </a:p>
          <a:p>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latin typeface="+mn-lt"/>
                <a:ea typeface="+mn-ea"/>
                <a:cs typeface="+mn-cs"/>
              </a:rPr>
              <a:t>Activity 7: </a:t>
            </a:r>
            <a:r>
              <a:rPr lang="en-GB" sz="1200" kern="1200" baseline="0" dirty="0">
                <a:solidFill>
                  <a:schemeClr val="tx1"/>
                </a:solidFill>
                <a:latin typeface="+mn-lt"/>
                <a:ea typeface="+mn-ea"/>
                <a:cs typeface="+mn-cs"/>
              </a:rPr>
              <a:t>Happy </a:t>
            </a:r>
            <a:r>
              <a:rPr lang="en-GB" sz="1200" kern="1200" baseline="0" dirty="0" err="1">
                <a:solidFill>
                  <a:schemeClr val="tx1"/>
                </a:solidFill>
                <a:latin typeface="+mn-lt"/>
                <a:ea typeface="+mn-ea"/>
                <a:cs typeface="+mn-cs"/>
              </a:rPr>
              <a:t>Naw</a:t>
            </a:r>
            <a:r>
              <a:rPr lang="en-GB" sz="1200" kern="1200" baseline="0" dirty="0">
                <a:solidFill>
                  <a:schemeClr val="tx1"/>
                </a:solidFill>
                <a:latin typeface="+mn-lt"/>
                <a:ea typeface="+mn-ea"/>
                <a:cs typeface="+mn-cs"/>
              </a:rPr>
              <a:t> Rúz Colouring Sheet</a:t>
            </a:r>
          </a:p>
          <a:p>
            <a:endParaRPr lang="en-GB" b="0" baseline="0" dirty="0"/>
          </a:p>
          <a:p>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latin typeface="+mn-lt"/>
                <a:ea typeface="+mn-ea"/>
                <a:cs typeface="+mn-cs"/>
              </a:rPr>
              <a:t>This is a </a:t>
            </a:r>
            <a:r>
              <a:rPr lang="en-GB" sz="1200" b="0" i="0" kern="1200" dirty="0" err="1">
                <a:solidFill>
                  <a:schemeClr val="tx1"/>
                </a:solidFill>
                <a:latin typeface="+mn-lt"/>
                <a:ea typeface="+mn-ea"/>
                <a:cs typeface="+mn-cs"/>
              </a:rPr>
              <a:t>Naw</a:t>
            </a:r>
            <a:r>
              <a:rPr lang="en-GB" sz="1200" b="0" i="0" kern="1200" baseline="0" dirty="0">
                <a:solidFill>
                  <a:schemeClr val="tx1"/>
                </a:solidFill>
                <a:latin typeface="+mn-lt"/>
                <a:ea typeface="+mn-ea"/>
                <a:cs typeface="+mn-cs"/>
              </a:rPr>
              <a:t> Rúz song sung by the </a:t>
            </a:r>
            <a:r>
              <a:rPr lang="en-GB" sz="1200" b="0" i="0" kern="1200" baseline="0" dirty="0" err="1">
                <a:solidFill>
                  <a:schemeClr val="tx1"/>
                </a:solidFill>
                <a:latin typeface="+mn-lt"/>
                <a:ea typeface="+mn-ea"/>
                <a:cs typeface="+mn-cs"/>
              </a:rPr>
              <a:t>Bahá’ís</a:t>
            </a:r>
            <a:r>
              <a:rPr lang="en-GB" sz="1200" b="0" i="0" kern="1200" baseline="0" dirty="0">
                <a:solidFill>
                  <a:schemeClr val="tx1"/>
                </a:solidFill>
                <a:latin typeface="+mn-lt"/>
                <a:ea typeface="+mn-ea"/>
                <a:cs typeface="+mn-cs"/>
              </a:rPr>
              <a:t> in Malaysia.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latin typeface="+mn-lt"/>
              <a:ea typeface="+mn-ea"/>
              <a:cs typeface="+mn-cs"/>
            </a:endParaRPr>
          </a:p>
          <a:p>
            <a:r>
              <a:rPr lang="en-GB" dirty="0">
                <a:hlinkClick r:id="rId3"/>
              </a:rPr>
              <a:t>https://www.youtube.com/watch?v=qFNNlfZ8tzI</a:t>
            </a:r>
            <a:endParaRPr lang="en-GB" dirty="0"/>
          </a:p>
          <a:p>
            <a:endParaRPr lang="en-GB" dirty="0"/>
          </a:p>
          <a:p>
            <a:r>
              <a:rPr lang="en-GB" dirty="0"/>
              <a:t>See words for th</a:t>
            </a:r>
            <a:r>
              <a:rPr lang="en-GB" baseline="0" dirty="0"/>
              <a:t>e song: </a:t>
            </a:r>
          </a:p>
          <a:p>
            <a:endParaRPr lang="en-GB" baseline="0" dirty="0"/>
          </a:p>
          <a:p>
            <a:r>
              <a:rPr lang="en-GB" sz="1200" kern="1200" dirty="0">
                <a:solidFill>
                  <a:schemeClr val="tx1"/>
                </a:solidFill>
                <a:latin typeface="+mn-lt"/>
                <a:ea typeface="+mn-ea"/>
                <a:cs typeface="+mn-cs"/>
              </a:rPr>
              <a:t>GALA RHYME</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There’s one day that’s filled with so much joy.</a:t>
            </a:r>
          </a:p>
          <a:p>
            <a:r>
              <a:rPr lang="en-GB" sz="1200" kern="1200" dirty="0">
                <a:solidFill>
                  <a:schemeClr val="tx1"/>
                </a:solidFill>
                <a:latin typeface="+mn-lt"/>
                <a:ea typeface="+mn-ea"/>
                <a:cs typeface="+mn-cs"/>
              </a:rPr>
              <a:t>See the stars fill with smile</a:t>
            </a:r>
          </a:p>
          <a:p>
            <a:r>
              <a:rPr lang="en-GB" sz="1200" kern="1200" dirty="0">
                <a:solidFill>
                  <a:schemeClr val="tx1"/>
                </a:solidFill>
                <a:latin typeface="+mn-lt"/>
                <a:ea typeface="+mn-ea"/>
                <a:cs typeface="+mn-cs"/>
              </a:rPr>
              <a:t>To my friends I sing this to them</a:t>
            </a:r>
          </a:p>
          <a:p>
            <a:r>
              <a:rPr lang="en-GB" sz="1200" kern="1200" dirty="0">
                <a:solidFill>
                  <a:schemeClr val="tx1"/>
                </a:solidFill>
                <a:latin typeface="+mn-lt"/>
                <a:ea typeface="+mn-ea"/>
                <a:cs typeface="+mn-cs"/>
              </a:rPr>
              <a:t>Com around catch the sound</a:t>
            </a:r>
          </a:p>
          <a:p>
            <a:r>
              <a:rPr lang="en-GB" sz="1200" kern="1200" dirty="0">
                <a:solidFill>
                  <a:schemeClr val="tx1"/>
                </a:solidFill>
                <a:latin typeface="+mn-lt"/>
                <a:ea typeface="+mn-ea"/>
                <a:cs typeface="+mn-cs"/>
              </a:rPr>
              <a:t>People of </a:t>
            </a:r>
            <a:r>
              <a:rPr lang="en-GB" sz="1200" kern="1200" dirty="0" err="1">
                <a:solidFill>
                  <a:schemeClr val="tx1"/>
                </a:solidFill>
                <a:latin typeface="+mn-lt"/>
                <a:ea typeface="+mn-ea"/>
                <a:cs typeface="+mn-cs"/>
              </a:rPr>
              <a:t>Bahá</a:t>
            </a:r>
            <a:r>
              <a:rPr lang="en-GB" sz="1200" kern="1200" dirty="0">
                <a:solidFill>
                  <a:schemeClr val="tx1"/>
                </a:solidFill>
                <a:latin typeface="+mn-lt"/>
                <a:ea typeface="+mn-ea"/>
                <a:cs typeface="+mn-cs"/>
              </a:rPr>
              <a:t> celebrate this joyful time</a:t>
            </a:r>
          </a:p>
          <a:p>
            <a:r>
              <a:rPr lang="en-GB" sz="1200" kern="1200" dirty="0">
                <a:solidFill>
                  <a:schemeClr val="tx1"/>
                </a:solidFill>
                <a:latin typeface="+mn-lt"/>
                <a:ea typeface="+mn-ea"/>
                <a:cs typeface="+mn-cs"/>
              </a:rPr>
              <a:t>Hear the ha </a:t>
            </a:r>
            <a:r>
              <a:rPr lang="en-GB" sz="1200" kern="1200" dirty="0" err="1">
                <a:solidFill>
                  <a:schemeClr val="tx1"/>
                </a:solidFill>
                <a:latin typeface="+mn-lt"/>
                <a:ea typeface="+mn-ea"/>
                <a:cs typeface="+mn-cs"/>
              </a:rPr>
              <a:t>ha</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ha</a:t>
            </a:r>
            <a:r>
              <a:rPr lang="en-GB" sz="1200" kern="1200" dirty="0">
                <a:solidFill>
                  <a:schemeClr val="tx1"/>
                </a:solidFill>
                <a:latin typeface="+mn-lt"/>
                <a:ea typeface="+mn-ea"/>
                <a:cs typeface="+mn-cs"/>
              </a:rPr>
              <a:t>, it’s the gala rhyme</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Can you see the harmony</a:t>
            </a:r>
          </a:p>
          <a:p>
            <a:r>
              <a:rPr lang="en-GB" sz="1200" kern="1200" dirty="0">
                <a:solidFill>
                  <a:schemeClr val="tx1"/>
                </a:solidFill>
                <a:latin typeface="+mn-lt"/>
                <a:ea typeface="+mn-ea"/>
                <a:cs typeface="+mn-cs"/>
              </a:rPr>
              <a:t>Can you see the fellowship?</a:t>
            </a:r>
          </a:p>
          <a:p>
            <a:r>
              <a:rPr lang="en-GB" sz="1200" kern="1200" dirty="0">
                <a:solidFill>
                  <a:schemeClr val="tx1"/>
                </a:solidFill>
                <a:latin typeface="+mn-lt"/>
                <a:ea typeface="+mn-ea"/>
                <a:cs typeface="+mn-cs"/>
              </a:rPr>
              <a:t>Can you see the love,  ‘cause it’s </a:t>
            </a:r>
            <a:r>
              <a:rPr lang="en-GB" sz="1200" kern="1200" dirty="0" err="1">
                <a:solidFill>
                  <a:schemeClr val="tx1"/>
                </a:solidFill>
                <a:latin typeface="+mn-lt"/>
                <a:ea typeface="+mn-ea"/>
                <a:cs typeface="+mn-cs"/>
              </a:rPr>
              <a:t>Naw</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Ruz</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Repeat</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Happy </a:t>
            </a:r>
            <a:r>
              <a:rPr lang="en-GB" sz="1200" kern="1200" dirty="0" err="1">
                <a:solidFill>
                  <a:schemeClr val="tx1"/>
                </a:solidFill>
                <a:latin typeface="+mn-lt"/>
                <a:ea typeface="+mn-ea"/>
                <a:cs typeface="+mn-cs"/>
              </a:rPr>
              <a:t>Naw</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Ruz</a:t>
            </a:r>
            <a:r>
              <a:rPr lang="en-GB" sz="1200" kern="1200" dirty="0">
                <a:solidFill>
                  <a:schemeClr val="tx1"/>
                </a:solidFill>
                <a:latin typeface="+mn-lt"/>
                <a:ea typeface="+mn-ea"/>
                <a:cs typeface="+mn-cs"/>
              </a:rPr>
              <a:t> I wish to you</a:t>
            </a:r>
          </a:p>
          <a:p>
            <a:r>
              <a:rPr lang="en-GB" sz="1200" kern="1200" dirty="0">
                <a:solidFill>
                  <a:schemeClr val="tx1"/>
                </a:solidFill>
                <a:latin typeface="+mn-lt"/>
                <a:ea typeface="+mn-ea"/>
                <a:cs typeface="+mn-cs"/>
              </a:rPr>
              <a:t>Happy </a:t>
            </a:r>
            <a:r>
              <a:rPr lang="en-GB" sz="1200" kern="1200" dirty="0" err="1">
                <a:solidFill>
                  <a:schemeClr val="tx1"/>
                </a:solidFill>
                <a:latin typeface="+mn-lt"/>
                <a:ea typeface="+mn-ea"/>
                <a:cs typeface="+mn-cs"/>
              </a:rPr>
              <a:t>Naw</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Ruz</a:t>
            </a:r>
            <a:r>
              <a:rPr lang="en-GB" sz="1200" kern="1200" dirty="0">
                <a:solidFill>
                  <a:schemeClr val="tx1"/>
                </a:solidFill>
                <a:latin typeface="+mn-lt"/>
                <a:ea typeface="+mn-ea"/>
                <a:cs typeface="+mn-cs"/>
              </a:rPr>
              <a:t> you wish me back</a:t>
            </a:r>
          </a:p>
          <a:p>
            <a:r>
              <a:rPr lang="en-GB" sz="1200" kern="1200" dirty="0">
                <a:solidFill>
                  <a:schemeClr val="tx1"/>
                </a:solidFill>
                <a:latin typeface="+mn-lt"/>
                <a:ea typeface="+mn-ea"/>
                <a:cs typeface="+mn-cs"/>
              </a:rPr>
              <a:t>Happy </a:t>
            </a:r>
            <a:r>
              <a:rPr lang="en-GB" sz="1200" kern="1200" dirty="0" err="1">
                <a:solidFill>
                  <a:schemeClr val="tx1"/>
                </a:solidFill>
                <a:latin typeface="+mn-lt"/>
                <a:ea typeface="+mn-ea"/>
                <a:cs typeface="+mn-cs"/>
              </a:rPr>
              <a:t>Naw</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Ruz</a:t>
            </a:r>
            <a:r>
              <a:rPr lang="en-GB" sz="1200" kern="1200" dirty="0">
                <a:solidFill>
                  <a:schemeClr val="tx1"/>
                </a:solidFill>
                <a:latin typeface="+mn-lt"/>
                <a:ea typeface="+mn-ea"/>
                <a:cs typeface="+mn-cs"/>
              </a:rPr>
              <a:t> everyone</a:t>
            </a:r>
          </a:p>
          <a:p>
            <a:r>
              <a:rPr lang="en-GB" sz="1200" kern="1200" dirty="0">
                <a:solidFill>
                  <a:schemeClr val="tx1"/>
                </a:solidFill>
                <a:latin typeface="+mn-lt"/>
                <a:ea typeface="+mn-ea"/>
                <a:cs typeface="+mn-cs"/>
              </a:rPr>
              <a:t>It is </a:t>
            </a:r>
            <a:r>
              <a:rPr lang="en-GB" sz="1200" kern="1200" dirty="0" err="1">
                <a:solidFill>
                  <a:schemeClr val="tx1"/>
                </a:solidFill>
                <a:latin typeface="+mn-lt"/>
                <a:ea typeface="+mn-ea"/>
                <a:cs typeface="+mn-cs"/>
              </a:rPr>
              <a:t>Naw</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Ruz</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It is </a:t>
            </a:r>
            <a:r>
              <a:rPr lang="en-GB" sz="1200" kern="1200" dirty="0" err="1">
                <a:solidFill>
                  <a:schemeClr val="tx1"/>
                </a:solidFill>
                <a:latin typeface="+mn-lt"/>
                <a:ea typeface="+mn-ea"/>
                <a:cs typeface="+mn-cs"/>
              </a:rPr>
              <a:t>Naw</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Ruz</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It is </a:t>
            </a:r>
            <a:r>
              <a:rPr lang="en-GB" sz="1200" kern="1200" dirty="0" err="1">
                <a:solidFill>
                  <a:schemeClr val="tx1"/>
                </a:solidFill>
                <a:latin typeface="+mn-lt"/>
                <a:ea typeface="+mn-ea"/>
                <a:cs typeface="+mn-cs"/>
              </a:rPr>
              <a:t>Naw</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Ruz</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US" dirty="0"/>
              <a:t>Video Attribution to: </a:t>
            </a:r>
            <a:endParaRPr lang="en-GB" sz="1200" kern="1200" dirty="0">
              <a:solidFill>
                <a:schemeClr val="tx1"/>
              </a:solidFill>
              <a:latin typeface="+mn-lt"/>
              <a:ea typeface="+mn-ea"/>
              <a:cs typeface="+mn-cs"/>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Creator’s name or screen name </a:t>
            </a:r>
            <a:r>
              <a:rPr lang="en-US" b="0" i="0" dirty="0">
                <a:effectLst/>
                <a:latin typeface="Roboto"/>
                <a:hlinkClick r:id="rId4"/>
              </a:rPr>
              <a:t>Bahai </a:t>
            </a:r>
            <a:r>
              <a:rPr lang="en-US" b="0" i="0" dirty="0" err="1">
                <a:effectLst/>
                <a:latin typeface="Roboto"/>
                <a:hlinkClick r:id="rId4"/>
              </a:rPr>
              <a:t>MusicChannel</a:t>
            </a:r>
            <a:endParaRPr lang="en-US" b="0" i="0" dirty="0">
              <a:solidFill>
                <a:srgbClr val="595959"/>
              </a:solidFill>
              <a:effectLst/>
              <a:latin typeface="inherit"/>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title: </a:t>
            </a:r>
            <a:r>
              <a:rPr lang="en-US" b="0" i="0" dirty="0" err="1">
                <a:effectLst/>
                <a:latin typeface="Roboto"/>
              </a:rPr>
              <a:t>Nawruz</a:t>
            </a:r>
            <a:r>
              <a:rPr lang="en-US" b="0" i="0" dirty="0">
                <a:effectLst/>
                <a:latin typeface="Roboto"/>
              </a:rPr>
              <a:t> Song | Gala Rhyme</a:t>
            </a: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URL</a:t>
            </a:r>
            <a:r>
              <a:rPr lang="en-GB" sz="1200" b="0" i="0" kern="1200" dirty="0">
                <a:solidFill>
                  <a:schemeClr val="tx1"/>
                </a:solidFill>
                <a:effectLst/>
                <a:latin typeface="+mn-lt"/>
                <a:ea typeface="+mn-ea"/>
                <a:cs typeface="+mn-cs"/>
              </a:rPr>
              <a:t> </a:t>
            </a:r>
            <a:r>
              <a:rPr lang="en-GB" dirty="0">
                <a:hlinkClick r:id="rId4"/>
              </a:rPr>
              <a:t>https://www.youtube.com/watch?v=qFNNlfZ8tzI</a:t>
            </a:r>
            <a:r>
              <a:rPr lang="en-US" b="0" i="0" dirty="0">
                <a:solidFill>
                  <a:srgbClr val="595959"/>
                </a:solidFill>
                <a:effectLst/>
                <a:latin typeface="inherit"/>
              </a:rPr>
              <a:t>  </a:t>
            </a: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Website name: </a:t>
            </a:r>
            <a:r>
              <a:rPr lang="en-US" b="0" i="0" dirty="0">
                <a:effectLst/>
                <a:latin typeface="Roboto"/>
                <a:hlinkClick r:id="rId4"/>
              </a:rPr>
              <a:t>Bahai </a:t>
            </a:r>
            <a:r>
              <a:rPr lang="en-US" b="0" i="0" dirty="0" err="1">
                <a:effectLst/>
                <a:latin typeface="Roboto"/>
                <a:hlinkClick r:id="rId4"/>
              </a:rPr>
              <a:t>MusicChannel</a:t>
            </a:r>
            <a:endParaRPr lang="en-US" b="0" i="0" dirty="0">
              <a:solidFill>
                <a:srgbClr val="595959"/>
              </a:solidFill>
              <a:effectLst/>
              <a:latin typeface="inherit"/>
            </a:endParaRPr>
          </a:p>
          <a:p>
            <a:pPr algn="just" fontAlgn="base">
              <a:buFont typeface="Arial" panose="020B0604020202020204" pitchFamily="34" charset="0"/>
              <a:buChar char="•"/>
            </a:pPr>
            <a:r>
              <a:rPr lang="en-US" b="0" i="0" dirty="0">
                <a:solidFill>
                  <a:srgbClr val="595959"/>
                </a:solidFill>
                <a:effectLst/>
                <a:latin typeface="inherit"/>
              </a:rPr>
              <a:t>Publication date: </a:t>
            </a:r>
            <a:r>
              <a:rPr lang="en-US" b="0" i="0" dirty="0">
                <a:solidFill>
                  <a:srgbClr val="606060"/>
                </a:solidFill>
                <a:effectLst/>
                <a:latin typeface="Roboto"/>
              </a:rPr>
              <a:t>Mar 20, 2016</a:t>
            </a:r>
          </a:p>
        </p:txBody>
      </p:sp>
      <p:sp>
        <p:nvSpPr>
          <p:cNvPr id="4" name="Slide Number Placeholder 3"/>
          <p:cNvSpPr>
            <a:spLocks noGrp="1"/>
          </p:cNvSpPr>
          <p:nvPr>
            <p:ph type="sldNum" sz="quarter" idx="10"/>
          </p:nvPr>
        </p:nvSpPr>
        <p:spPr/>
        <p:txBody>
          <a:bodyPr/>
          <a:lstStyle/>
          <a:p>
            <a:fld id="{269FC748-1C7F-4417-896C-FCBC39B4E319}"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GB" dirty="0"/>
              <a:t>https://www.cleanpng.com/png-question-mark-clip-art-question-mark-images-180139/</a:t>
            </a:r>
          </a:p>
          <a:p>
            <a:endParaRPr lang="en-US" dirty="0"/>
          </a:p>
        </p:txBody>
      </p:sp>
      <p:sp>
        <p:nvSpPr>
          <p:cNvPr id="4" name="Slide Number Placeholder 3"/>
          <p:cNvSpPr>
            <a:spLocks noGrp="1"/>
          </p:cNvSpPr>
          <p:nvPr>
            <p:ph type="sldNum" sz="quarter" idx="5"/>
          </p:nvPr>
        </p:nvSpPr>
        <p:spPr/>
        <p:txBody>
          <a:bodyPr/>
          <a:lstStyle/>
          <a:p>
            <a:fld id="{269FC748-1C7F-4417-896C-FCBC39B4E319}" type="slidenum">
              <a:rPr lang="en-GB" smtClean="0"/>
              <a:pPr/>
              <a:t>23</a:t>
            </a:fld>
            <a:endParaRPr lang="en-GB"/>
          </a:p>
        </p:txBody>
      </p:sp>
    </p:spTree>
    <p:extLst>
      <p:ext uri="{BB962C8B-B14F-4D97-AF65-F5344CB8AC3E}">
        <p14:creationId xmlns:p14="http://schemas.microsoft.com/office/powerpoint/2010/main" val="1684586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solidFill>
                  <a:schemeClr val="bg1">
                    <a:lumMod val="20000"/>
                    <a:lumOff val="80000"/>
                  </a:schemeClr>
                </a:solidFill>
              </a:rPr>
              <a:t>Children in the Bahá’í Faith.</a:t>
            </a:r>
          </a:p>
          <a:p>
            <a:endParaRPr lang="en-GB" dirty="0">
              <a:solidFill>
                <a:schemeClr val="bg1">
                  <a:lumMod val="20000"/>
                  <a:lumOff val="80000"/>
                </a:schemeClr>
              </a:solidFill>
            </a:endParaRPr>
          </a:p>
          <a:p>
            <a:r>
              <a:rPr lang="en-GB" dirty="0">
                <a:solidFill>
                  <a:schemeClr val="bg1">
                    <a:lumMod val="20000"/>
                    <a:lumOff val="80000"/>
                  </a:schemeClr>
                </a:solidFill>
              </a:rPr>
              <a:t>There</a:t>
            </a:r>
            <a:r>
              <a:rPr lang="en-GB" baseline="0" dirty="0">
                <a:solidFill>
                  <a:schemeClr val="bg1">
                    <a:lumMod val="20000"/>
                    <a:lumOff val="80000"/>
                  </a:schemeClr>
                </a:solidFill>
              </a:rPr>
              <a:t> are no special rituals or ceremonies for </a:t>
            </a:r>
            <a:r>
              <a:rPr lang="en-GB" baseline="0" dirty="0" err="1">
                <a:solidFill>
                  <a:schemeClr val="bg1">
                    <a:lumMod val="20000"/>
                    <a:lumOff val="80000"/>
                  </a:schemeClr>
                </a:solidFill>
              </a:rPr>
              <a:t>Bahá’í</a:t>
            </a:r>
            <a:r>
              <a:rPr lang="en-GB" baseline="0" dirty="0">
                <a:solidFill>
                  <a:schemeClr val="bg1">
                    <a:lumMod val="20000"/>
                    <a:lumOff val="80000"/>
                  </a:schemeClr>
                </a:solidFill>
              </a:rPr>
              <a:t> children. When a child is born to </a:t>
            </a:r>
            <a:r>
              <a:rPr lang="en-GB" baseline="0" dirty="0" err="1">
                <a:solidFill>
                  <a:schemeClr val="bg1">
                    <a:lumMod val="20000"/>
                    <a:lumOff val="80000"/>
                  </a:schemeClr>
                </a:solidFill>
              </a:rPr>
              <a:t>Bahá’í</a:t>
            </a:r>
            <a:r>
              <a:rPr lang="en-GB" baseline="0" dirty="0">
                <a:solidFill>
                  <a:schemeClr val="bg1">
                    <a:lumMod val="20000"/>
                    <a:lumOff val="80000"/>
                  </a:schemeClr>
                </a:solidFill>
              </a:rPr>
              <a:t> parents, they may wish to have a “naming day” when they will invite friends and relatives for prayers and celebration.</a:t>
            </a:r>
          </a:p>
          <a:p>
            <a:endParaRPr lang="en-GB" baseline="0" dirty="0">
              <a:solidFill>
                <a:schemeClr val="bg1">
                  <a:lumMod val="20000"/>
                  <a:lumOff val="80000"/>
                </a:schemeClr>
              </a:solidFill>
            </a:endParaRPr>
          </a:p>
          <a:p>
            <a:pPr algn="l" fontAlgn="base"/>
            <a:r>
              <a:rPr lang="en-US" sz="1800" dirty="0"/>
              <a:t>Picture Attribution to: </a:t>
            </a:r>
            <a:r>
              <a:rPr lang="en-US" sz="1800" b="0" i="0" dirty="0">
                <a:solidFill>
                  <a:srgbClr val="000000"/>
                </a:solidFill>
                <a:effectLst/>
                <a:latin typeface="calibri" panose="020F0502020204030204" pitchFamily="34" charset="0"/>
              </a:rPr>
              <a:t> Image used under license from Shutterstock.com</a:t>
            </a:r>
            <a:endParaRPr lang="en-US"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Bahá’ís</a:t>
            </a:r>
            <a:r>
              <a:rPr lang="en-GB" dirty="0"/>
              <a:t> believe that “Every child is potentially the light of the world”.</a:t>
            </a:r>
          </a:p>
          <a:p>
            <a:endParaRPr lang="en-GB" dirty="0"/>
          </a:p>
          <a:p>
            <a:r>
              <a:rPr lang="en-GB" dirty="0"/>
              <a:t>Do you think that light is an important thing to have in the world? Without light we wouldn’t be able to see or do things.</a:t>
            </a:r>
          </a:p>
          <a:p>
            <a:r>
              <a:rPr lang="en-GB" dirty="0"/>
              <a:t>So when </a:t>
            </a:r>
            <a:r>
              <a:rPr lang="en-GB" dirty="0" err="1"/>
              <a:t>Bahá’ís</a:t>
            </a:r>
            <a:r>
              <a:rPr lang="en-GB" dirty="0"/>
              <a:t> say children could be like the light to the world, it means that children</a:t>
            </a:r>
            <a:r>
              <a:rPr lang="en-GB" baseline="0" dirty="0"/>
              <a:t> are very important like the light, but they need Spiritual Education to make them shine. </a:t>
            </a:r>
          </a:p>
          <a:p>
            <a:endParaRPr lang="en-GB" baseline="0" dirty="0"/>
          </a:p>
          <a:p>
            <a:r>
              <a:rPr lang="en-GB" baseline="0" dirty="0"/>
              <a:t>Spiritual Education is learning all the ways we can be loving to ourselves, our family, our friends and the world.</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Picture Attribution to: </a:t>
            </a:r>
            <a:r>
              <a:rPr lang="en-GB" b="0" baseline="0" dirty="0"/>
              <a:t> </a:t>
            </a:r>
            <a:r>
              <a:rPr lang="en-US" b="0" i="0" u="none" strike="noStrike" dirty="0">
                <a:solidFill>
                  <a:srgbClr val="01252B"/>
                </a:solidFill>
                <a:effectLst/>
                <a:latin typeface="Open Sans"/>
                <a:hlinkClick r:id="rId3"/>
              </a:rPr>
              <a:t>www.bahai.us</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FC748-1C7F-4417-896C-FCBC39B4E3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err="1"/>
              <a:t>Bahá’ís</a:t>
            </a:r>
            <a:r>
              <a:rPr lang="en-GB" baseline="0" dirty="0"/>
              <a:t> have children’s classes to teach children about Spiritual Education. These classes are for all children, not just </a:t>
            </a:r>
            <a:r>
              <a:rPr lang="en-GB" baseline="0" dirty="0" err="1"/>
              <a:t>Bahá’í</a:t>
            </a:r>
            <a:r>
              <a:rPr lang="en-GB" baseline="0" dirty="0"/>
              <a:t> children. </a:t>
            </a:r>
          </a:p>
          <a:p>
            <a:r>
              <a:rPr lang="en-GB" baseline="0" dirty="0"/>
              <a:t>Children learn about special qualities that are in everyone; such as kindness, honesty, generosity (sharing for example toys, snacks, crayons), patience and many, many more. </a:t>
            </a:r>
          </a:p>
          <a:p>
            <a:r>
              <a:rPr lang="en-GB" baseline="0" dirty="0"/>
              <a:t>Children are also taught about the religions (all the different ways people show they believe in God) of the world so that they can understand and have respect for all of them. </a:t>
            </a:r>
          </a:p>
          <a:p>
            <a:endParaRPr lang="en-GB" baseline="0" dirty="0"/>
          </a:p>
          <a:p>
            <a:r>
              <a:rPr lang="en-US" sz="1200" b="0" i="0" dirty="0">
                <a:solidFill>
                  <a:srgbClr val="000000"/>
                </a:solidFill>
                <a:effectLst/>
                <a:latin typeface="calibri" panose="020F0502020204030204" pitchFamily="34" charset="0"/>
              </a:rPr>
              <a:t>Picture Attribution to: </a:t>
            </a:r>
            <a:r>
              <a:rPr lang="en-GB" b="0" baseline="0" dirty="0"/>
              <a:t> </a:t>
            </a:r>
            <a:r>
              <a:rPr lang="en-US" b="0" i="0" u="none" strike="noStrike" dirty="0">
                <a:solidFill>
                  <a:srgbClr val="01252B"/>
                </a:solidFill>
                <a:effectLst/>
                <a:latin typeface="Open Sans"/>
                <a:hlinkClick r:id="rId3"/>
              </a:rPr>
              <a:t>www.bahai.us</a:t>
            </a:r>
            <a:endParaRPr lang="en-GB" b="0"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GB" dirty="0"/>
              <a:t>https://www.cleanpng.com/png-question-mark-clip-art-question-mark-images-180139/</a:t>
            </a:r>
          </a:p>
          <a:p>
            <a:endParaRPr lang="en-US" dirty="0"/>
          </a:p>
        </p:txBody>
      </p:sp>
      <p:sp>
        <p:nvSpPr>
          <p:cNvPr id="4" name="Slide Number Placeholder 3"/>
          <p:cNvSpPr>
            <a:spLocks noGrp="1"/>
          </p:cNvSpPr>
          <p:nvPr>
            <p:ph type="sldNum" sz="quarter" idx="5"/>
          </p:nvPr>
        </p:nvSpPr>
        <p:spPr/>
        <p:txBody>
          <a:bodyPr/>
          <a:lstStyle/>
          <a:p>
            <a:fld id="{269FC748-1C7F-4417-896C-FCBC39B4E319}" type="slidenum">
              <a:rPr lang="en-GB" smtClean="0"/>
              <a:pPr/>
              <a:t>27</a:t>
            </a:fld>
            <a:endParaRPr lang="en-GB"/>
          </a:p>
        </p:txBody>
      </p:sp>
    </p:spTree>
    <p:extLst>
      <p:ext uri="{BB962C8B-B14F-4D97-AF65-F5344CB8AC3E}">
        <p14:creationId xmlns:p14="http://schemas.microsoft.com/office/powerpoint/2010/main" val="667234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solidFill>
                  <a:schemeClr val="bg1">
                    <a:lumMod val="20000"/>
                    <a:lumOff val="80000"/>
                  </a:schemeClr>
                </a:solidFill>
              </a:rPr>
              <a:t>How do </a:t>
            </a:r>
            <a:r>
              <a:rPr lang="en-US" b="1" dirty="0" err="1">
                <a:solidFill>
                  <a:schemeClr val="bg1">
                    <a:lumMod val="20000"/>
                    <a:lumOff val="80000"/>
                  </a:schemeClr>
                </a:solidFill>
              </a:rPr>
              <a:t>Bahá’ís</a:t>
            </a:r>
            <a:r>
              <a:rPr lang="en-US" b="1" dirty="0">
                <a:solidFill>
                  <a:schemeClr val="bg1">
                    <a:lumMod val="20000"/>
                    <a:lumOff val="80000"/>
                  </a:schemeClr>
                </a:solidFill>
              </a:rPr>
              <a:t> see the world and care for it?</a:t>
            </a:r>
          </a:p>
          <a:p>
            <a:endParaRPr lang="en-GB" dirty="0">
              <a:solidFill>
                <a:schemeClr val="bg1">
                  <a:lumMod val="20000"/>
                  <a:lumOff val="80000"/>
                </a:schemeClr>
              </a:solidFill>
            </a:endParaRPr>
          </a:p>
          <a:p>
            <a:r>
              <a:rPr lang="en-GB" dirty="0">
                <a:solidFill>
                  <a:schemeClr val="bg1">
                    <a:lumMod val="20000"/>
                    <a:lumOff val="80000"/>
                  </a:schemeClr>
                </a:solidFill>
              </a:rPr>
              <a:t> </a:t>
            </a:r>
            <a:r>
              <a:rPr lang="en-GB" dirty="0" err="1">
                <a:solidFill>
                  <a:schemeClr val="bg1">
                    <a:lumMod val="20000"/>
                    <a:lumOff val="80000"/>
                  </a:schemeClr>
                </a:solidFill>
              </a:rPr>
              <a:t>Bahá'u'lláh</a:t>
            </a:r>
            <a:r>
              <a:rPr lang="en-GB" dirty="0">
                <a:solidFill>
                  <a:schemeClr val="bg1">
                    <a:lumMod val="20000"/>
                    <a:lumOff val="80000"/>
                  </a:schemeClr>
                </a:solidFill>
              </a:rPr>
              <a:t> wanted people to live together in peace. He said</a:t>
            </a:r>
            <a:r>
              <a:rPr lang="en-GB" baseline="0" dirty="0">
                <a:solidFill>
                  <a:schemeClr val="bg1">
                    <a:lumMod val="20000"/>
                    <a:lumOff val="80000"/>
                  </a:schemeClr>
                </a:solidFill>
              </a:rPr>
              <a:t> “The earth is but one country and mankind its citizens.” </a:t>
            </a:r>
          </a:p>
          <a:p>
            <a:r>
              <a:rPr lang="en-GB" baseline="0" dirty="0" err="1">
                <a:solidFill>
                  <a:schemeClr val="bg1">
                    <a:lumMod val="20000"/>
                    <a:lumOff val="80000"/>
                  </a:schemeClr>
                </a:solidFill>
              </a:rPr>
              <a:t>Bahá’ís</a:t>
            </a:r>
            <a:r>
              <a:rPr lang="en-GB" baseline="0" dirty="0">
                <a:solidFill>
                  <a:schemeClr val="bg1">
                    <a:lumMod val="20000"/>
                    <a:lumOff val="80000"/>
                  </a:schemeClr>
                </a:solidFill>
              </a:rPr>
              <a:t> believe that the earth belongs to everyone. It’s important to show respect to everything and everyone that lives on earth. If people do this, the world will be a happier place.</a:t>
            </a:r>
          </a:p>
          <a:p>
            <a:endParaRPr lang="en-GB" baseline="0" dirty="0">
              <a:solidFill>
                <a:schemeClr val="bg1">
                  <a:lumMod val="20000"/>
                  <a:lumOff val="80000"/>
                </a:schemeClr>
              </a:solidFill>
            </a:endParaRPr>
          </a:p>
          <a:p>
            <a:r>
              <a:rPr lang="en-GB" i="1" dirty="0">
                <a:solidFill>
                  <a:schemeClr val="bg1">
                    <a:lumMod val="20000"/>
                    <a:lumOff val="80000"/>
                  </a:schemeClr>
                </a:solidFill>
              </a:rPr>
              <a:t>Teacher reference:  </a:t>
            </a:r>
            <a:r>
              <a:rPr lang="en-GB" i="1" dirty="0" err="1">
                <a:solidFill>
                  <a:schemeClr val="bg1">
                    <a:lumMod val="20000"/>
                    <a:lumOff val="80000"/>
                  </a:schemeClr>
                </a:solidFill>
              </a:rPr>
              <a:t>Bahá'u'lláh</a:t>
            </a:r>
            <a:r>
              <a:rPr lang="en-GB" i="1" dirty="0">
                <a:solidFill>
                  <a:schemeClr val="bg1">
                    <a:lumMod val="20000"/>
                    <a:lumOff val="80000"/>
                  </a:schemeClr>
                </a:solidFill>
              </a:rPr>
              <a:t> is the Founder of the Bahai Faith</a:t>
            </a:r>
            <a:endParaRPr lang="en-GB" i="1" baseline="0" dirty="0">
              <a:solidFill>
                <a:schemeClr val="bg1">
                  <a:lumMod val="20000"/>
                  <a:lumOff val="8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solidFill>
                <a:schemeClr val="bg1">
                  <a:lumMod val="20000"/>
                  <a:lumOff val="8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chemeClr val="bg1">
                    <a:lumMod val="20000"/>
                    <a:lumOff val="80000"/>
                  </a:schemeClr>
                </a:solidFill>
              </a:rPr>
              <a:t>Activity 8: </a:t>
            </a:r>
            <a:r>
              <a:rPr lang="en-GB" b="0" baseline="0" dirty="0">
                <a:solidFill>
                  <a:schemeClr val="tx1"/>
                </a:solidFill>
              </a:rPr>
              <a:t>The Earth is But One Country Colouring Sheet</a:t>
            </a:r>
            <a:endParaRPr lang="en-GB" b="0" baseline="0" dirty="0">
              <a:solidFill>
                <a:schemeClr val="bg1">
                  <a:lumMod val="20000"/>
                  <a:lumOff val="8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solidFill>
                <a:schemeClr val="bg1">
                  <a:lumMod val="20000"/>
                  <a:lumOff val="8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US" sz="1200" b="0" i="0" dirty="0">
                <a:solidFill>
                  <a:srgbClr val="000000"/>
                </a:solidFill>
                <a:effectLst/>
                <a:latin typeface="calibri" panose="020F0502020204030204" pitchFamily="34" charset="0"/>
              </a:rPr>
              <a:t>Image used under license from Shutterstock.com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solidFill>
                <a:schemeClr val="bg1">
                  <a:lumMod val="20000"/>
                  <a:lumOff val="80000"/>
                </a:schemeClr>
              </a:solidFill>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solidFill>
                  <a:schemeClr val="bg1">
                    <a:lumMod val="20000"/>
                    <a:lumOff val="80000"/>
                  </a:schemeClr>
                </a:solidFill>
              </a:rPr>
              <a:t>Bahá’ís</a:t>
            </a:r>
            <a:r>
              <a:rPr lang="en-GB" dirty="0">
                <a:solidFill>
                  <a:schemeClr val="bg1">
                    <a:lumMod val="20000"/>
                    <a:lumOff val="80000"/>
                  </a:schemeClr>
                </a:solidFill>
              </a:rPr>
              <a:t> believe that nature</a:t>
            </a:r>
            <a:r>
              <a:rPr lang="en-GB" baseline="0" dirty="0">
                <a:solidFill>
                  <a:schemeClr val="bg1">
                    <a:lumMod val="20000"/>
                    <a:lumOff val="80000"/>
                  </a:schemeClr>
                </a:solidFill>
              </a:rPr>
              <a:t> should be protected. If the earth belongs to everyone, then people need to work together to take good care of it. </a:t>
            </a:r>
          </a:p>
          <a:p>
            <a:r>
              <a:rPr lang="en-GB" baseline="0" dirty="0">
                <a:solidFill>
                  <a:schemeClr val="bg1">
                    <a:lumMod val="20000"/>
                    <a:lumOff val="80000"/>
                  </a:schemeClr>
                </a:solidFill>
              </a:rPr>
              <a:t>Can you think of different ways you or everyone else can help protect the earth?</a:t>
            </a:r>
          </a:p>
          <a:p>
            <a:endParaRPr lang="en-GB" baseline="0" dirty="0">
              <a:solidFill>
                <a:schemeClr val="bg1">
                  <a:lumMod val="20000"/>
                  <a:lumOff val="80000"/>
                </a:schemeClr>
              </a:solidFill>
            </a:endParaRPr>
          </a:p>
          <a:p>
            <a:endParaRPr lang="en-GB" baseline="0" dirty="0">
              <a:solidFill>
                <a:schemeClr val="bg1">
                  <a:lumMod val="20000"/>
                  <a:lumOff val="8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rPr>
              <a:t>Optional link to background music for activities “Happy Earth Day”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https://www.youtube.com/watch?v=tAPBKoIAv1k</a:t>
            </a:r>
            <a:endParaRPr lang="en-GB" dirty="0"/>
          </a:p>
          <a:p>
            <a:endParaRPr lang="en-GB" baseline="0" dirty="0">
              <a:solidFill>
                <a:schemeClr val="bg1">
                  <a:lumMod val="20000"/>
                  <a:lumOff val="8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chemeClr val="bg1">
                    <a:lumMod val="20000"/>
                    <a:lumOff val="80000"/>
                  </a:schemeClr>
                </a:solidFill>
              </a:rPr>
              <a:t>Activity 9: </a:t>
            </a:r>
            <a:r>
              <a:rPr lang="en-GB" b="0" baseline="0" dirty="0">
                <a:solidFill>
                  <a:schemeClr val="bg1">
                    <a:lumMod val="20000"/>
                    <a:lumOff val="80000"/>
                  </a:schemeClr>
                </a:solidFill>
              </a:rPr>
              <a:t>Earth Day Craft</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bg1">
                    <a:lumMod val="20000"/>
                    <a:lumOff val="80000"/>
                  </a:schemeClr>
                </a:solidFill>
              </a:rPr>
              <a:t>See this link: </a:t>
            </a:r>
            <a:r>
              <a:rPr lang="en-GB" dirty="0">
                <a:hlinkClick r:id="rId3"/>
              </a:rPr>
              <a:t>https://www.pinterest.co.uk/pin/47428602314809960/</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chemeClr val="bg1">
                  <a:lumMod val="20000"/>
                  <a:lumOff val="8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chemeClr val="bg1">
                    <a:lumMod val="20000"/>
                    <a:lumOff val="80000"/>
                  </a:schemeClr>
                </a:solidFill>
              </a:rPr>
              <a:t>Activity 10: </a:t>
            </a:r>
            <a:r>
              <a:rPr lang="en-GB" baseline="0" dirty="0">
                <a:solidFill>
                  <a:schemeClr val="bg1">
                    <a:lumMod val="20000"/>
                    <a:lumOff val="80000"/>
                  </a:schemeClr>
                </a:solidFill>
              </a:rPr>
              <a:t>Earth Day colouring sheet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chemeClr val="bg1">
                  <a:lumMod val="20000"/>
                  <a:lumOff val="80000"/>
                </a:schemeClr>
              </a:solidFill>
            </a:endParaRPr>
          </a:p>
          <a:p>
            <a:r>
              <a:rPr lang="en-GB" b="1" baseline="0" dirty="0">
                <a:solidFill>
                  <a:schemeClr val="bg1">
                    <a:lumMod val="20000"/>
                    <a:lumOff val="80000"/>
                  </a:schemeClr>
                </a:solidFill>
              </a:rPr>
              <a:t>Activity 11:  </a:t>
            </a:r>
            <a:r>
              <a:rPr lang="en-GB" b="0" baseline="0" dirty="0">
                <a:solidFill>
                  <a:schemeClr val="bg1">
                    <a:lumMod val="20000"/>
                    <a:lumOff val="80000"/>
                  </a:schemeClr>
                </a:solidFill>
              </a:rPr>
              <a:t>Create a plant pot out of newspaper and p</a:t>
            </a:r>
            <a:r>
              <a:rPr lang="en-GB" baseline="0" dirty="0">
                <a:solidFill>
                  <a:schemeClr val="bg1">
                    <a:lumMod val="20000"/>
                    <a:lumOff val="80000"/>
                  </a:schemeClr>
                </a:solidFill>
              </a:rPr>
              <a:t>lant a seed in a cup. Let them take it home as a gift. Teachers can add the topic of recycling.</a:t>
            </a:r>
          </a:p>
          <a:p>
            <a:endParaRPr lang="en-GB" baseline="0" dirty="0">
              <a:solidFill>
                <a:schemeClr val="bg1">
                  <a:lumMod val="20000"/>
                  <a:lumOff val="80000"/>
                </a:schemeClr>
              </a:solidFill>
            </a:endParaRPr>
          </a:p>
          <a:p>
            <a:r>
              <a:rPr lang="en-GB" baseline="0" dirty="0" err="1">
                <a:solidFill>
                  <a:schemeClr val="bg1">
                    <a:lumMod val="20000"/>
                    <a:lumOff val="80000"/>
                  </a:schemeClr>
                </a:solidFill>
              </a:rPr>
              <a:t>Youtube</a:t>
            </a:r>
            <a:r>
              <a:rPr lang="en-GB" baseline="0" dirty="0">
                <a:solidFill>
                  <a:schemeClr val="bg1">
                    <a:lumMod val="20000"/>
                    <a:lumOff val="80000"/>
                  </a:schemeClr>
                </a:solidFill>
              </a:rPr>
              <a:t> video: </a:t>
            </a:r>
            <a:r>
              <a:rPr lang="en-GB" dirty="0">
                <a:hlinkClick r:id="rId3"/>
              </a:rPr>
              <a:t>https://www.youtube.com/watch?v=OMo_ytv17Vg</a:t>
            </a:r>
            <a:endParaRPr lang="en-GB" baseline="0" dirty="0">
              <a:solidFill>
                <a:schemeClr val="bg1">
                  <a:lumMod val="20000"/>
                  <a:lumOff val="80000"/>
                </a:schemeClr>
              </a:solidFill>
            </a:endParaRPr>
          </a:p>
          <a:p>
            <a:endParaRPr lang="en-GB" baseline="0" dirty="0">
              <a:solidFill>
                <a:schemeClr val="bg1">
                  <a:lumMod val="20000"/>
                  <a:lumOff val="80000"/>
                </a:schemeClr>
              </a:solidFill>
            </a:endParaRPr>
          </a:p>
          <a:p>
            <a:endParaRPr lang="en-GB" baseline="0" dirty="0">
              <a:solidFill>
                <a:schemeClr val="bg1">
                  <a:lumMod val="20000"/>
                  <a:lumOff val="80000"/>
                </a:schemeClr>
              </a:solidFill>
            </a:endParaRPr>
          </a:p>
          <a:p>
            <a:r>
              <a:rPr lang="en-GB" b="1" baseline="0" dirty="0">
                <a:solidFill>
                  <a:schemeClr val="bg1">
                    <a:lumMod val="20000"/>
                    <a:lumOff val="80000"/>
                  </a:schemeClr>
                </a:solidFill>
              </a:rPr>
              <a:t>Alternate Activity 12: </a:t>
            </a:r>
            <a:r>
              <a:rPr lang="en-GB" baseline="0" dirty="0">
                <a:solidFill>
                  <a:schemeClr val="bg1">
                    <a:lumMod val="20000"/>
                    <a:lumOff val="80000"/>
                  </a:schemeClr>
                </a:solidFill>
              </a:rPr>
              <a:t>Create a school/class garden or grow tomatoes in a bag in the classroom as a group project. This links back into the topic of togetherness.</a:t>
            </a:r>
          </a:p>
          <a:p>
            <a:endParaRPr lang="en-GB" baseline="0" dirty="0">
              <a:solidFill>
                <a:schemeClr val="bg1">
                  <a:lumMod val="20000"/>
                  <a:lumOff val="80000"/>
                </a:schemeClr>
              </a:solidFill>
            </a:endParaRPr>
          </a:p>
          <a:p>
            <a:endParaRPr lang="en-GB" baseline="0" dirty="0">
              <a:solidFill>
                <a:schemeClr val="bg1">
                  <a:lumMod val="20000"/>
                  <a:lumOff val="80000"/>
                </a:schemeClr>
              </a:solidFill>
            </a:endParaRPr>
          </a:p>
          <a:p>
            <a:endParaRPr lang="en-GB" dirty="0">
              <a:solidFill>
                <a:schemeClr val="bg1">
                  <a:lumMod val="20000"/>
                  <a:lumOff val="80000"/>
                </a:schemeClr>
              </a:solidFill>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GB" dirty="0"/>
              <a:t>https://www.cleanpng.com/png-question-mark-clip-art-question-mark-images-180139/</a:t>
            </a:r>
          </a:p>
          <a:p>
            <a:endParaRPr lang="en-US" dirty="0"/>
          </a:p>
        </p:txBody>
      </p:sp>
      <p:sp>
        <p:nvSpPr>
          <p:cNvPr id="4" name="Slide Number Placeholder 3"/>
          <p:cNvSpPr>
            <a:spLocks noGrp="1"/>
          </p:cNvSpPr>
          <p:nvPr>
            <p:ph type="sldNum" sz="quarter" idx="5"/>
          </p:nvPr>
        </p:nvSpPr>
        <p:spPr/>
        <p:txBody>
          <a:bodyPr/>
          <a:lstStyle/>
          <a:p>
            <a:fld id="{269FC748-1C7F-4417-896C-FCBC39B4E319}" type="slidenum">
              <a:rPr lang="en-GB" smtClean="0"/>
              <a:pPr/>
              <a:t>3</a:t>
            </a:fld>
            <a:endParaRPr lang="en-GB"/>
          </a:p>
        </p:txBody>
      </p:sp>
    </p:spTree>
    <p:extLst>
      <p:ext uri="{BB962C8B-B14F-4D97-AF65-F5344CB8AC3E}">
        <p14:creationId xmlns:p14="http://schemas.microsoft.com/office/powerpoint/2010/main" val="2099503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i="1" dirty="0">
                <a:solidFill>
                  <a:schemeClr val="bg1">
                    <a:lumMod val="20000"/>
                    <a:lumOff val="80000"/>
                  </a:schemeClr>
                </a:solidFill>
              </a:rPr>
              <a:t>Context for teachers:</a:t>
            </a:r>
            <a:r>
              <a:rPr lang="en-GB" i="1" baseline="0" dirty="0">
                <a:solidFill>
                  <a:schemeClr val="bg1">
                    <a:lumMod val="20000"/>
                    <a:lumOff val="80000"/>
                  </a:schemeClr>
                </a:solidFill>
              </a:rPr>
              <a:t> </a:t>
            </a:r>
            <a:r>
              <a:rPr lang="en-GB" i="1" dirty="0">
                <a:solidFill>
                  <a:schemeClr val="bg1">
                    <a:lumMod val="20000"/>
                    <a:lumOff val="80000"/>
                  </a:schemeClr>
                </a:solidFill>
              </a:rPr>
              <a:t> </a:t>
            </a:r>
            <a:r>
              <a:rPr lang="en-GB" i="1" dirty="0" err="1">
                <a:solidFill>
                  <a:schemeClr val="bg1">
                    <a:lumMod val="20000"/>
                    <a:lumOff val="80000"/>
                  </a:schemeClr>
                </a:solidFill>
              </a:rPr>
              <a:t>Bahá'u'lláh</a:t>
            </a:r>
            <a:r>
              <a:rPr lang="en-GB" i="1" baseline="0" dirty="0">
                <a:solidFill>
                  <a:schemeClr val="bg1">
                    <a:lumMod val="20000"/>
                    <a:lumOff val="80000"/>
                  </a:schemeClr>
                </a:solidFill>
              </a:rPr>
              <a:t> said, </a:t>
            </a:r>
            <a:r>
              <a:rPr lang="en-GB" sz="1200" b="0" i="1" baseline="0" dirty="0">
                <a:solidFill>
                  <a:schemeClr val="bg1">
                    <a:lumMod val="20000"/>
                    <a:lumOff val="80000"/>
                  </a:schemeClr>
                </a:solidFill>
                <a:latin typeface="+mn-lt"/>
              </a:rPr>
              <a:t>“</a:t>
            </a:r>
            <a:r>
              <a:rPr lang="en-GB" sz="1200" b="0" i="1" kern="1200" baseline="0" dirty="0">
                <a:solidFill>
                  <a:schemeClr val="tx1"/>
                </a:solidFill>
                <a:latin typeface="+mn-lt"/>
                <a:ea typeface="+mn-ea"/>
                <a:cs typeface="+mn-cs"/>
              </a:rPr>
              <a:t>Every</a:t>
            </a:r>
            <a:r>
              <a:rPr lang="en-GB" sz="1200" b="0" i="1" kern="1200" dirty="0">
                <a:solidFill>
                  <a:schemeClr val="tx1"/>
                </a:solidFill>
                <a:latin typeface="+mn-lt"/>
                <a:ea typeface="+mn-ea"/>
                <a:cs typeface="+mn-cs"/>
              </a:rPr>
              <a:t> time I turn my gaze to Thine earth, I am made to recognize the evidences of Thy power and the tokens of Thy bounty.”</a:t>
            </a:r>
          </a:p>
          <a:p>
            <a:endParaRPr lang="en-GB" sz="1200" b="0" i="0" kern="1200" dirty="0">
              <a:solidFill>
                <a:schemeClr val="tx1"/>
              </a:solidFill>
              <a:latin typeface="+mn-lt"/>
              <a:ea typeface="+mn-ea"/>
              <a:cs typeface="+mn-cs"/>
            </a:endParaRPr>
          </a:p>
          <a:p>
            <a:r>
              <a:rPr lang="en-GB" sz="1200" b="0" i="0" kern="1200" dirty="0" err="1">
                <a:solidFill>
                  <a:schemeClr val="tx1"/>
                </a:solidFill>
                <a:latin typeface="+mn-lt"/>
                <a:ea typeface="+mn-ea"/>
                <a:cs typeface="+mn-cs"/>
              </a:rPr>
              <a:t>Bahá’ís</a:t>
            </a:r>
            <a:r>
              <a:rPr lang="en-GB" sz="1200" b="0" i="0" kern="1200" dirty="0">
                <a:solidFill>
                  <a:schemeClr val="tx1"/>
                </a:solidFill>
                <a:latin typeface="+mn-lt"/>
                <a:ea typeface="+mn-ea"/>
                <a:cs typeface="+mn-cs"/>
              </a:rPr>
              <a:t> believe</a:t>
            </a:r>
            <a:r>
              <a:rPr lang="en-GB" sz="1200" b="0" i="0" kern="1200" baseline="0" dirty="0">
                <a:solidFill>
                  <a:schemeClr val="tx1"/>
                </a:solidFill>
                <a:latin typeface="+mn-lt"/>
                <a:ea typeface="+mn-ea"/>
                <a:cs typeface="+mn-cs"/>
              </a:rPr>
              <a:t> that when they look to nature they can see the qualities of God such as His great power and beauty.</a:t>
            </a:r>
          </a:p>
          <a:p>
            <a:endParaRPr lang="en-GB" sz="1200" b="0" i="0" kern="1200" baseline="0" dirty="0">
              <a:solidFill>
                <a:schemeClr val="tx1"/>
              </a:solidFill>
              <a:latin typeface="+mn-lt"/>
              <a:ea typeface="+mn-ea"/>
              <a:cs typeface="+mn-cs"/>
            </a:endParaRPr>
          </a:p>
          <a:p>
            <a:r>
              <a:rPr lang="en-GB" sz="1200" b="0" i="0" kern="1200" baseline="0" dirty="0">
                <a:solidFill>
                  <a:schemeClr val="tx1"/>
                </a:solidFill>
                <a:latin typeface="+mn-lt"/>
                <a:ea typeface="+mn-ea"/>
                <a:cs typeface="+mn-cs"/>
              </a:rPr>
              <a:t>For Power: Explore with the children, why a waterfall is considered powerful. What other types of power do we see in nature?  (weather, glaciers, mountains, oceans etc.)</a:t>
            </a:r>
          </a:p>
          <a:p>
            <a:r>
              <a:rPr lang="en-GB" sz="1200" b="0" i="0" kern="1200" baseline="0" dirty="0">
                <a:solidFill>
                  <a:schemeClr val="tx1"/>
                </a:solidFill>
                <a:latin typeface="+mn-lt"/>
                <a:ea typeface="+mn-ea"/>
                <a:cs typeface="+mn-cs"/>
              </a:rPr>
              <a:t>For Beauty: Explore with the children the different colours, textures, sounds, shapes, etc. we can see in nature that are beautiful. (colours in a rainbow, texture of sand or grass, sound of birds chirping or rain falling, shapes of mountains or trees)</a:t>
            </a:r>
          </a:p>
          <a:p>
            <a:endParaRPr lang="en-GB" sz="1200" b="0" i="0" kern="1200" baseline="0" dirty="0">
              <a:solidFill>
                <a:schemeClr val="tx1"/>
              </a:solidFill>
              <a:latin typeface="+mn-lt"/>
              <a:ea typeface="+mn-ea"/>
              <a:cs typeface="+mn-cs"/>
            </a:endParaRPr>
          </a:p>
          <a:p>
            <a:r>
              <a:rPr lang="en-GB" sz="1200" b="0" i="0" kern="1200" baseline="0" dirty="0">
                <a:solidFill>
                  <a:schemeClr val="tx1"/>
                </a:solidFill>
                <a:latin typeface="+mn-lt"/>
                <a:ea typeface="+mn-ea"/>
                <a:cs typeface="+mn-cs"/>
              </a:rPr>
              <a:t>Is nature special because people didn’t create it? So if people didn’t create it, do they need to take extra special care of it so they do not lose it?</a:t>
            </a:r>
          </a:p>
          <a:p>
            <a:endParaRPr lang="en-GB" dirty="0"/>
          </a:p>
          <a:p>
            <a:r>
              <a:rPr lang="en-GB" dirty="0"/>
              <a:t>Optional video of the waterfall: </a:t>
            </a:r>
            <a:r>
              <a:rPr lang="en-US" sz="1200" b="0" i="0" kern="1200" dirty="0">
                <a:solidFill>
                  <a:schemeClr val="tx1"/>
                </a:solidFill>
                <a:effectLst/>
                <a:latin typeface="+mn-lt"/>
                <a:ea typeface="+mn-ea"/>
                <a:cs typeface="+mn-cs"/>
                <a:hlinkClick r:id="rId3"/>
              </a:rPr>
              <a:t>https://www.youtube.com/watch?v=e_HnyYBFxLs</a:t>
            </a:r>
            <a:endParaRPr lang="en-GB" dirty="0"/>
          </a:p>
          <a:p>
            <a:endParaRPr lang="en-GB" dirty="0"/>
          </a:p>
          <a:p>
            <a:endParaRPr lang="en-GB" dirty="0"/>
          </a:p>
          <a:p>
            <a:r>
              <a:rPr lang="en-GB" b="1" dirty="0"/>
              <a:t>Activity 13: </a:t>
            </a:r>
            <a:r>
              <a:rPr lang="en-GB" dirty="0"/>
              <a:t>Create</a:t>
            </a:r>
            <a:r>
              <a:rPr lang="en-GB" baseline="0" dirty="0"/>
              <a:t> a waterfall with paint</a:t>
            </a:r>
          </a:p>
          <a:p>
            <a:r>
              <a:rPr lang="en-GB" baseline="0" dirty="0"/>
              <a:t>See this link: </a:t>
            </a:r>
            <a:r>
              <a:rPr lang="en-GB" dirty="0">
                <a:hlinkClick r:id="rId3"/>
              </a:rPr>
              <a:t>https://teaching2and3yearolds.com/preschool-fine-motor-art/</a:t>
            </a:r>
            <a:endParaRPr lang="en-GB" dirty="0"/>
          </a:p>
          <a:p>
            <a:endParaRPr lang="en-GB" dirty="0"/>
          </a:p>
          <a:p>
            <a:endParaRPr lang="en-GB" dirty="0"/>
          </a:p>
          <a:p>
            <a:r>
              <a:rPr lang="en-GB" sz="1200" b="1" i="0" kern="1200" baseline="0" dirty="0">
                <a:solidFill>
                  <a:schemeClr val="tx1"/>
                </a:solidFill>
                <a:latin typeface="+mn-lt"/>
                <a:ea typeface="+mn-ea"/>
                <a:cs typeface="+mn-cs"/>
              </a:rPr>
              <a:t>Activity 14: </a:t>
            </a:r>
            <a:r>
              <a:rPr lang="en-GB" sz="1200" b="0" i="0" kern="1200" dirty="0">
                <a:solidFill>
                  <a:schemeClr val="tx1"/>
                </a:solidFill>
                <a:latin typeface="+mn-lt"/>
                <a:ea typeface="+mn-ea"/>
                <a:cs typeface="+mn-cs"/>
              </a:rPr>
              <a:t>Beauty means different things to different people. For children this is even more apparent, as what they choose as beautiful can be surprising.</a:t>
            </a:r>
            <a:endParaRPr lang="en-GB" sz="1200" b="1" i="0" kern="1200" baseline="0" dirty="0">
              <a:solidFill>
                <a:schemeClr val="tx1"/>
              </a:solidFill>
              <a:latin typeface="+mn-lt"/>
              <a:ea typeface="+mn-ea"/>
              <a:cs typeface="+mn-cs"/>
            </a:endParaRPr>
          </a:p>
          <a:p>
            <a:r>
              <a:rPr lang="en-GB" sz="1200" b="0" i="0" kern="1200" dirty="0">
                <a:solidFill>
                  <a:schemeClr val="tx1"/>
                </a:solidFill>
                <a:latin typeface="+mn-lt"/>
                <a:ea typeface="+mn-ea"/>
                <a:cs typeface="+mn-cs"/>
              </a:rPr>
              <a:t> Ask the children to point out things that are beautiful to them. (See</a:t>
            </a:r>
            <a:r>
              <a:rPr lang="en-GB" sz="1200" b="0" i="0" kern="1200" baseline="0" dirty="0">
                <a:solidFill>
                  <a:schemeClr val="tx1"/>
                </a:solidFill>
                <a:latin typeface="+mn-lt"/>
                <a:ea typeface="+mn-ea"/>
                <a:cs typeface="+mn-cs"/>
              </a:rPr>
              <a:t> worksheet ‘What is Beautiful’ or the ‘What is Beautiful Power Point’)  Follow up with having the children draw what is beautiful to them.</a:t>
            </a:r>
            <a:endParaRPr lang="en-GB" dirty="0"/>
          </a:p>
          <a:p>
            <a:endParaRPr lang="en-GB" dirty="0"/>
          </a:p>
          <a:p>
            <a:r>
              <a:rPr lang="en-US" dirty="0"/>
              <a:t>Picture Attribution to: </a:t>
            </a:r>
          </a:p>
          <a:p>
            <a:pPr marL="171450" indent="-171450">
              <a:buFont typeface="Arial" panose="020B0604020202020204" pitchFamily="34" charset="0"/>
              <a:buChar char="•"/>
            </a:pPr>
            <a:r>
              <a:rPr lang="en-GB" sz="1200" b="0" dirty="0">
                <a:solidFill>
                  <a:schemeClr val="bg1">
                    <a:lumMod val="20000"/>
                    <a:lumOff val="80000"/>
                  </a:schemeClr>
                </a:solidFill>
                <a:latin typeface="+mn-lt"/>
              </a:rPr>
              <a:t>https://wallpapercave.com/waterfall-wallpapers</a:t>
            </a:r>
          </a:p>
          <a:p>
            <a:pPr marL="171450" indent="-171450">
              <a:buFont typeface="Arial" panose="020B0604020202020204" pitchFamily="34" charset="0"/>
              <a:buChar char="•"/>
            </a:pPr>
            <a:r>
              <a:rPr lang="en-GB" sz="1200" b="0" dirty="0">
                <a:solidFill>
                  <a:schemeClr val="bg1">
                    <a:lumMod val="20000"/>
                    <a:lumOff val="80000"/>
                  </a:schemeClr>
                </a:solidFill>
                <a:latin typeface="+mn-lt"/>
              </a:rPr>
              <a:t>https://wallpapercave.com/w/wp8292469 </a:t>
            </a:r>
          </a:p>
          <a:p>
            <a:pPr marL="171450" indent="-171450">
              <a:buFont typeface="Arial" panose="020B0604020202020204" pitchFamily="34" charset="0"/>
              <a:buChar char="•"/>
            </a:pPr>
            <a:endParaRPr lang="en-GB" sz="1200" b="0" dirty="0">
              <a:solidFill>
                <a:schemeClr val="bg1">
                  <a:lumMod val="20000"/>
                  <a:lumOff val="80000"/>
                </a:schemeClr>
              </a:solidFill>
              <a:latin typeface="+mn-lt"/>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 This video is 2:50 minutes long you can play it for as long as you see suited.</a:t>
            </a:r>
          </a:p>
          <a:p>
            <a:endParaRPr lang="en-US" dirty="0"/>
          </a:p>
          <a:p>
            <a:r>
              <a:rPr lang="en-US" dirty="0"/>
              <a:t>Video Attribution to: </a:t>
            </a: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Creator’s name or screen name: </a:t>
            </a:r>
            <a:r>
              <a:rPr lang="en-US" b="0" i="0" dirty="0">
                <a:effectLst/>
                <a:latin typeface="Roboto"/>
                <a:hlinkClick r:id="rId3"/>
              </a:rPr>
              <a:t>Our Planet Earth</a:t>
            </a:r>
            <a:endParaRPr lang="en-US" b="0" i="0" dirty="0">
              <a:solidFill>
                <a:srgbClr val="595959"/>
              </a:solidFill>
              <a:effectLst/>
              <a:latin typeface="inherit"/>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title: </a:t>
            </a:r>
            <a:r>
              <a:rPr lang="en-US" b="0" i="0" dirty="0">
                <a:effectLst/>
                <a:latin typeface="Roboto"/>
              </a:rPr>
              <a:t>Power of Nature - Water &amp; Waterfalls</a:t>
            </a: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URL: https://www.youtube.com/watch?v=p0mT1cBwJTU</a:t>
            </a:r>
          </a:p>
          <a:p>
            <a:pPr algn="just" fontAlgn="base">
              <a:buFont typeface="Arial" panose="020B0604020202020204" pitchFamily="34" charset="0"/>
              <a:buChar char="•"/>
            </a:pPr>
            <a:r>
              <a:rPr lang="en-US" b="0" i="0" dirty="0">
                <a:solidFill>
                  <a:srgbClr val="595959"/>
                </a:solidFill>
                <a:effectLst/>
                <a:latin typeface="inherit"/>
              </a:rPr>
              <a:t>Publication date: </a:t>
            </a:r>
            <a:r>
              <a:rPr lang="en-US" b="0" i="0" dirty="0">
                <a:solidFill>
                  <a:srgbClr val="606060"/>
                </a:solidFill>
                <a:effectLst/>
                <a:latin typeface="Roboto"/>
              </a:rPr>
              <a:t>Jun 28, 2015</a:t>
            </a:r>
            <a:endParaRPr lang="en-US" b="0" i="0" dirty="0">
              <a:solidFill>
                <a:srgbClr val="595959"/>
              </a:solidFill>
              <a:effectLst/>
              <a:latin typeface="inherit"/>
            </a:endParaRPr>
          </a:p>
          <a:p>
            <a:endParaRPr lang="en-GB" sz="1200" b="0" i="0" kern="1200" baseline="0" dirty="0">
              <a:solidFill>
                <a:schemeClr val="bg1">
                  <a:lumMod val="20000"/>
                  <a:lumOff val="80000"/>
                </a:schemeClr>
              </a:solidFill>
              <a:latin typeface="+mn-lt"/>
              <a:ea typeface="+mn-ea"/>
              <a:cs typeface="+mn-cs"/>
            </a:endParaRPr>
          </a:p>
          <a:p>
            <a:endParaRPr lang="en-US" b="0" i="0" dirty="0">
              <a:effectLst/>
              <a:latin typeface="Roboto"/>
              <a:hlinkClick r:id="rId3"/>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FC748-1C7F-4417-896C-FCBC39B4E31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67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i="1" dirty="0">
                <a:solidFill>
                  <a:schemeClr val="bg1">
                    <a:lumMod val="20000"/>
                    <a:lumOff val="80000"/>
                  </a:schemeClr>
                </a:solidFill>
              </a:rPr>
              <a:t>Context for teachers:</a:t>
            </a:r>
            <a:r>
              <a:rPr lang="en-GB" i="1" baseline="0" dirty="0">
                <a:solidFill>
                  <a:schemeClr val="bg1">
                    <a:lumMod val="20000"/>
                    <a:lumOff val="80000"/>
                  </a:schemeClr>
                </a:solidFill>
              </a:rPr>
              <a:t> </a:t>
            </a:r>
            <a:r>
              <a:rPr lang="en-GB" i="1" dirty="0" err="1">
                <a:solidFill>
                  <a:schemeClr val="bg1">
                    <a:lumMod val="20000"/>
                    <a:lumOff val="80000"/>
                  </a:schemeClr>
                </a:solidFill>
              </a:rPr>
              <a:t>Bah</a:t>
            </a:r>
            <a:r>
              <a:rPr lang="en-GB" i="1" baseline="0" dirty="0" err="1">
                <a:solidFill>
                  <a:schemeClr val="bg1">
                    <a:lumMod val="20000"/>
                    <a:lumOff val="80000"/>
                  </a:schemeClr>
                </a:solidFill>
              </a:rPr>
              <a:t>á</a:t>
            </a:r>
            <a:r>
              <a:rPr lang="en-GB" i="1" dirty="0" err="1">
                <a:solidFill>
                  <a:schemeClr val="bg1">
                    <a:lumMod val="20000"/>
                    <a:lumOff val="80000"/>
                  </a:schemeClr>
                </a:solidFill>
              </a:rPr>
              <a:t>’u’ll</a:t>
            </a:r>
            <a:r>
              <a:rPr lang="en-GB" i="1" baseline="0" dirty="0" err="1">
                <a:solidFill>
                  <a:schemeClr val="bg1">
                    <a:lumMod val="20000"/>
                    <a:lumOff val="80000"/>
                  </a:schemeClr>
                </a:solidFill>
              </a:rPr>
              <a:t>á</a:t>
            </a:r>
            <a:r>
              <a:rPr lang="en-GB" i="1" dirty="0" err="1">
                <a:solidFill>
                  <a:schemeClr val="bg1">
                    <a:lumMod val="20000"/>
                    <a:lumOff val="80000"/>
                  </a:schemeClr>
                </a:solidFill>
              </a:rPr>
              <a:t>h</a:t>
            </a:r>
            <a:r>
              <a:rPr lang="en-GB" i="1" baseline="0" dirty="0">
                <a:solidFill>
                  <a:schemeClr val="bg1">
                    <a:lumMod val="20000"/>
                    <a:lumOff val="80000"/>
                  </a:schemeClr>
                </a:solidFill>
              </a:rPr>
              <a:t> said, “Show forth the utmost loving-kindness to every creature.”</a:t>
            </a:r>
          </a:p>
          <a:p>
            <a:endParaRPr lang="en-GB" sz="1200" b="0" i="0" kern="1200" baseline="0" dirty="0">
              <a:solidFill>
                <a:schemeClr val="bg1">
                  <a:lumMod val="20000"/>
                  <a:lumOff val="80000"/>
                </a:schemeClr>
              </a:solidFill>
              <a:latin typeface="+mn-lt"/>
              <a:ea typeface="+mn-ea"/>
              <a:cs typeface="+mn-cs"/>
            </a:endParaRPr>
          </a:p>
          <a:p>
            <a:r>
              <a:rPr lang="en-GB" sz="1200" b="0" i="0" kern="1200" baseline="0" dirty="0">
                <a:solidFill>
                  <a:schemeClr val="bg1">
                    <a:lumMod val="20000"/>
                    <a:lumOff val="80000"/>
                  </a:schemeClr>
                </a:solidFill>
                <a:latin typeface="+mn-lt"/>
                <a:ea typeface="+mn-ea"/>
                <a:cs typeface="+mn-cs"/>
              </a:rPr>
              <a:t>This is a YouTube video of woman that helped an elephant get over his fear of water:</a:t>
            </a:r>
          </a:p>
          <a:p>
            <a:r>
              <a:rPr lang="en-GB" dirty="0">
                <a:hlinkClick r:id="rId3"/>
              </a:rPr>
              <a:t>https://www.youtube.com/watch?v=FCuS8H61-sE</a:t>
            </a:r>
            <a:endParaRPr lang="en-GB" dirty="0"/>
          </a:p>
          <a:p>
            <a:endParaRPr lang="en-GB" sz="1200" b="0" i="0" kern="1200" baseline="0" dirty="0">
              <a:solidFill>
                <a:schemeClr val="bg1">
                  <a:lumMod val="20000"/>
                  <a:lumOff val="80000"/>
                </a:schemeClr>
              </a:solidFill>
              <a:latin typeface="+mn-lt"/>
              <a:ea typeface="+mn-ea"/>
              <a:cs typeface="+mn-cs"/>
            </a:endParaRPr>
          </a:p>
          <a:p>
            <a:r>
              <a:rPr lang="en-US" dirty="0"/>
              <a:t>Video Attribution to: </a:t>
            </a:r>
            <a:endParaRPr lang="en-GB" sz="1200" b="0" i="0" kern="1200" baseline="0" dirty="0">
              <a:solidFill>
                <a:schemeClr val="bg1">
                  <a:lumMod val="20000"/>
                  <a:lumOff val="80000"/>
                </a:schemeClr>
              </a:solidFill>
              <a:latin typeface="+mn-lt"/>
              <a:ea typeface="+mn-ea"/>
              <a:cs typeface="+mn-cs"/>
            </a:endParaRPr>
          </a:p>
          <a:p>
            <a:pPr algn="just" fontAlgn="base">
              <a:buFont typeface="Arial" panose="020B0604020202020204" pitchFamily="34" charset="0"/>
              <a:buChar char="•"/>
            </a:pPr>
            <a:r>
              <a:rPr lang="en-US" b="0" i="0" dirty="0">
                <a:solidFill>
                  <a:srgbClr val="595959"/>
                </a:solidFill>
                <a:effectLst/>
                <a:latin typeface="inherit"/>
              </a:rPr>
              <a:t>Creator’s name or screen name: </a:t>
            </a:r>
            <a:r>
              <a:rPr lang="en-US" b="0" i="0" dirty="0">
                <a:solidFill>
                  <a:srgbClr val="030303"/>
                </a:solidFill>
                <a:effectLst/>
                <a:latin typeface="Roboto"/>
              </a:rPr>
              <a:t>BBC Earth</a:t>
            </a:r>
            <a:endParaRPr lang="en-US" b="0" i="0" dirty="0">
              <a:solidFill>
                <a:srgbClr val="595959"/>
              </a:solidFill>
              <a:effectLst/>
              <a:latin typeface="inherit"/>
            </a:endParaRPr>
          </a:p>
          <a:p>
            <a:pPr algn="l"/>
            <a:r>
              <a:rPr lang="en-US" b="0" i="0" dirty="0">
                <a:solidFill>
                  <a:srgbClr val="595959"/>
                </a:solidFill>
                <a:effectLst/>
                <a:latin typeface="inherit"/>
              </a:rPr>
              <a:t>Video title: </a:t>
            </a:r>
            <a:r>
              <a:rPr lang="en-US" b="0" i="0" dirty="0">
                <a:effectLst/>
                <a:latin typeface="Roboto"/>
              </a:rPr>
              <a:t>Baby Elephant Overcomes Fear of Water | BBC Earth</a:t>
            </a: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URL: </a:t>
            </a:r>
            <a:r>
              <a:rPr lang="en-GB" dirty="0">
                <a:hlinkClick r:id="rId4"/>
              </a:rPr>
              <a:t>https://www.youtube.com/watch?v=FCuS8H61-sE</a:t>
            </a:r>
            <a:endParaRPr lang="en-US" b="0" i="0" dirty="0">
              <a:solidFill>
                <a:srgbClr val="595959"/>
              </a:solidFill>
              <a:effectLst/>
              <a:latin typeface="inherit"/>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Website name</a:t>
            </a:r>
            <a:r>
              <a:rPr lang="en-US" b="0" i="0" dirty="0">
                <a:solidFill>
                  <a:srgbClr val="030303"/>
                </a:solidFill>
                <a:effectLst/>
                <a:latin typeface="Roboto"/>
              </a:rPr>
              <a:t>: https://www.bbcstudios.com/</a:t>
            </a:r>
            <a:endParaRPr lang="en-US" b="0" i="0" dirty="0">
              <a:solidFill>
                <a:srgbClr val="595959"/>
              </a:solidFill>
              <a:effectLst/>
              <a:latin typeface="inherit"/>
            </a:endParaRPr>
          </a:p>
          <a:p>
            <a:pPr algn="just" fontAlgn="base">
              <a:buFont typeface="Arial" panose="020B0604020202020204" pitchFamily="34" charset="0"/>
              <a:buChar char="•"/>
            </a:pPr>
            <a:r>
              <a:rPr lang="en-US" b="0" i="0" dirty="0">
                <a:solidFill>
                  <a:srgbClr val="595959"/>
                </a:solidFill>
                <a:effectLst/>
                <a:latin typeface="inherit"/>
              </a:rPr>
              <a:t>Publication date: </a:t>
            </a:r>
            <a:r>
              <a:rPr lang="en-US" b="0" i="0" dirty="0">
                <a:solidFill>
                  <a:srgbClr val="606060"/>
                </a:solidFill>
                <a:effectLst/>
                <a:latin typeface="Roboto"/>
              </a:rPr>
              <a:t>Mar 10, 2018</a:t>
            </a:r>
            <a:endParaRPr lang="en-US" b="0" i="0" dirty="0">
              <a:solidFill>
                <a:srgbClr val="595959"/>
              </a:solidFill>
              <a:effectLst/>
              <a:latin typeface="inherit"/>
            </a:endParaRPr>
          </a:p>
          <a:p>
            <a:endParaRPr lang="en-GB" sz="1200" b="0" i="0" kern="1200" baseline="0" dirty="0">
              <a:solidFill>
                <a:schemeClr val="bg1">
                  <a:lumMod val="20000"/>
                  <a:lumOff val="80000"/>
                </a:schemeClr>
              </a:solidFill>
              <a:latin typeface="+mn-lt"/>
              <a:ea typeface="+mn-ea"/>
              <a:cs typeface="+mn-cs"/>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i="1" dirty="0">
                <a:solidFill>
                  <a:schemeClr val="bg1">
                    <a:lumMod val="20000"/>
                    <a:lumOff val="80000"/>
                  </a:schemeClr>
                </a:solidFill>
              </a:rPr>
              <a:t>Context for teachers:</a:t>
            </a:r>
            <a:r>
              <a:rPr lang="en-GB" i="1" baseline="0" dirty="0">
                <a:solidFill>
                  <a:schemeClr val="bg1">
                    <a:lumMod val="20000"/>
                    <a:lumOff val="80000"/>
                  </a:schemeClr>
                </a:solidFill>
              </a:rPr>
              <a:t> </a:t>
            </a:r>
            <a:r>
              <a:rPr lang="en-GB" i="1" dirty="0" err="1">
                <a:solidFill>
                  <a:schemeClr val="bg1">
                    <a:lumMod val="20000"/>
                    <a:lumOff val="80000"/>
                  </a:schemeClr>
                </a:solidFill>
              </a:rPr>
              <a:t>Bah</a:t>
            </a:r>
            <a:r>
              <a:rPr lang="en-GB" i="1" baseline="0" dirty="0" err="1">
                <a:solidFill>
                  <a:schemeClr val="bg1">
                    <a:lumMod val="20000"/>
                    <a:lumOff val="80000"/>
                  </a:schemeClr>
                </a:solidFill>
              </a:rPr>
              <a:t>á</a:t>
            </a:r>
            <a:r>
              <a:rPr lang="en-GB" i="1" dirty="0" err="1">
                <a:solidFill>
                  <a:schemeClr val="bg1">
                    <a:lumMod val="20000"/>
                    <a:lumOff val="80000"/>
                  </a:schemeClr>
                </a:solidFill>
              </a:rPr>
              <a:t>’u’ll</a:t>
            </a:r>
            <a:r>
              <a:rPr lang="en-GB" i="1" baseline="0" dirty="0" err="1">
                <a:solidFill>
                  <a:schemeClr val="bg1">
                    <a:lumMod val="20000"/>
                    <a:lumOff val="80000"/>
                  </a:schemeClr>
                </a:solidFill>
              </a:rPr>
              <a:t>á</a:t>
            </a:r>
            <a:r>
              <a:rPr lang="en-GB" i="1" dirty="0" err="1">
                <a:solidFill>
                  <a:schemeClr val="bg1">
                    <a:lumMod val="20000"/>
                    <a:lumOff val="80000"/>
                  </a:schemeClr>
                </a:solidFill>
              </a:rPr>
              <a:t>h</a:t>
            </a:r>
            <a:r>
              <a:rPr lang="en-GB" i="1" baseline="0" dirty="0">
                <a:solidFill>
                  <a:schemeClr val="bg1">
                    <a:lumMod val="20000"/>
                    <a:lumOff val="80000"/>
                  </a:schemeClr>
                </a:solidFill>
              </a:rPr>
              <a:t> said, “Show forth the utmost loving-kindness to every creature.”</a:t>
            </a:r>
          </a:p>
          <a:p>
            <a:endParaRPr lang="en-GB" sz="1200" b="0" i="0" kern="1200" baseline="0" dirty="0">
              <a:solidFill>
                <a:schemeClr val="bg1">
                  <a:lumMod val="20000"/>
                  <a:lumOff val="80000"/>
                </a:schemeClr>
              </a:solidFill>
              <a:latin typeface="+mn-lt"/>
              <a:ea typeface="+mn-ea"/>
              <a:cs typeface="+mn-cs"/>
            </a:endParaRPr>
          </a:p>
          <a:p>
            <a:r>
              <a:rPr lang="en-GB" baseline="0" dirty="0" err="1">
                <a:solidFill>
                  <a:schemeClr val="bg1">
                    <a:lumMod val="20000"/>
                    <a:lumOff val="80000"/>
                  </a:schemeClr>
                </a:solidFill>
              </a:rPr>
              <a:t>Bahá’ís</a:t>
            </a:r>
            <a:r>
              <a:rPr lang="en-GB" sz="1200" b="0" i="0" kern="1200" dirty="0">
                <a:solidFill>
                  <a:schemeClr val="tx1"/>
                </a:solidFill>
                <a:latin typeface="+mn-lt"/>
                <a:ea typeface="+mn-ea"/>
                <a:cs typeface="+mn-cs"/>
              </a:rPr>
              <a:t> believe that everyone must be fair and just at all times, even to animals. Because animals do not have the power of speech and cannot say when they are mistreated, humans must treat them with even more consideration than people.</a:t>
            </a:r>
          </a:p>
          <a:p>
            <a:r>
              <a:rPr lang="en-GB" sz="1200" b="0" i="0" kern="1200" baseline="0" dirty="0">
                <a:solidFill>
                  <a:schemeClr val="tx1"/>
                </a:solidFill>
                <a:latin typeface="+mn-lt"/>
                <a:ea typeface="+mn-ea"/>
                <a:cs typeface="+mn-cs"/>
              </a:rPr>
              <a:t>Ask children how they think they can help animals? What types of animals would they help?</a:t>
            </a:r>
            <a:endParaRPr lang="en-GB" baseline="0" dirty="0">
              <a:solidFill>
                <a:schemeClr val="bg1">
                  <a:lumMod val="20000"/>
                  <a:lumOff val="80000"/>
                </a:schemeClr>
              </a:solidFill>
            </a:endParaRPr>
          </a:p>
          <a:p>
            <a:endParaRPr lang="en-GB" sz="1200" b="0" i="0" kern="1200" baseline="0" dirty="0">
              <a:solidFill>
                <a:schemeClr val="bg1">
                  <a:lumMod val="20000"/>
                  <a:lumOff val="80000"/>
                </a:schemeClr>
              </a:solidFill>
              <a:latin typeface="+mn-lt"/>
              <a:ea typeface="+mn-ea"/>
              <a:cs typeface="+mn-cs"/>
            </a:endParaRPr>
          </a:p>
          <a:p>
            <a:r>
              <a:rPr lang="en-GB" sz="1200" b="0" i="0" kern="1200" baseline="0" dirty="0">
                <a:solidFill>
                  <a:schemeClr val="bg1">
                    <a:lumMod val="20000"/>
                    <a:lumOff val="80000"/>
                  </a:schemeClr>
                </a:solidFill>
                <a:latin typeface="+mn-lt"/>
                <a:ea typeface="+mn-ea"/>
                <a:cs typeface="+mn-cs"/>
              </a:rPr>
              <a:t>As citizens/ members of the world, it is everyone’s job to take care of all the creatures of the earth.</a:t>
            </a:r>
          </a:p>
          <a:p>
            <a:endParaRPr lang="en-GB" sz="1200" b="0" i="0" kern="1200" baseline="0" dirty="0">
              <a:solidFill>
                <a:schemeClr val="bg1">
                  <a:lumMod val="20000"/>
                  <a:lumOff val="80000"/>
                </a:schemeClr>
              </a:solidFill>
              <a:latin typeface="+mn-lt"/>
              <a:ea typeface="+mn-ea"/>
              <a:cs typeface="+mn-cs"/>
            </a:endParaRPr>
          </a:p>
          <a:p>
            <a:endParaRPr lang="en-GB" sz="1200" b="0" i="0" kern="1200" baseline="0" dirty="0">
              <a:solidFill>
                <a:schemeClr val="bg1">
                  <a:lumMod val="20000"/>
                  <a:lumOff val="80000"/>
                </a:schemeClr>
              </a:solidFill>
              <a:latin typeface="+mn-lt"/>
              <a:ea typeface="+mn-ea"/>
              <a:cs typeface="+mn-cs"/>
            </a:endParaRPr>
          </a:p>
          <a:p>
            <a:r>
              <a:rPr lang="en-GB" sz="1200" b="1" i="0" kern="1200" baseline="0" dirty="0">
                <a:solidFill>
                  <a:schemeClr val="tx1"/>
                </a:solidFill>
                <a:latin typeface="+mn-lt"/>
                <a:ea typeface="+mn-ea"/>
                <a:cs typeface="+mn-cs"/>
              </a:rPr>
              <a:t>Activity 15: </a:t>
            </a:r>
            <a:r>
              <a:rPr lang="en-GB" sz="1200" b="0" i="0" kern="1200" baseline="0" dirty="0">
                <a:solidFill>
                  <a:schemeClr val="tx1"/>
                </a:solidFill>
                <a:latin typeface="+mn-lt"/>
                <a:ea typeface="+mn-ea"/>
                <a:cs typeface="+mn-cs"/>
              </a:rPr>
              <a:t>Elephant craft See </a:t>
            </a:r>
            <a:r>
              <a:rPr lang="en-GB" sz="1200" b="0" i="0" kern="1200" baseline="0" dirty="0" err="1">
                <a:solidFill>
                  <a:schemeClr val="tx1"/>
                </a:solidFill>
                <a:latin typeface="+mn-lt"/>
                <a:ea typeface="+mn-ea"/>
                <a:cs typeface="+mn-cs"/>
              </a:rPr>
              <a:t>youtube</a:t>
            </a:r>
            <a:r>
              <a:rPr lang="en-GB" sz="1200" b="0" i="0" kern="1200" baseline="0" dirty="0">
                <a:solidFill>
                  <a:schemeClr val="tx1"/>
                </a:solidFill>
                <a:latin typeface="+mn-lt"/>
                <a:ea typeface="+mn-ea"/>
                <a:cs typeface="+mn-cs"/>
              </a:rPr>
              <a:t> video below</a:t>
            </a:r>
          </a:p>
          <a:p>
            <a:r>
              <a:rPr lang="en-GB" dirty="0">
                <a:hlinkClick r:id="rId3"/>
              </a:rPr>
              <a:t>https://www.youtube.com/watch?v=qZ92agnUZjY</a:t>
            </a:r>
            <a:endParaRPr lang="en-GB" sz="1200" b="0" i="0" kern="1200" baseline="0" dirty="0">
              <a:solidFill>
                <a:schemeClr val="tx1"/>
              </a:solidFill>
              <a:latin typeface="+mn-lt"/>
              <a:ea typeface="+mn-ea"/>
              <a:cs typeface="+mn-cs"/>
            </a:endParaRPr>
          </a:p>
          <a:p>
            <a:endParaRPr lang="en-GB" sz="1200" b="0" dirty="0">
              <a:solidFill>
                <a:schemeClr val="bg1">
                  <a:lumMod val="20000"/>
                  <a:lumOff val="80000"/>
                </a:schemeClr>
              </a:solidFill>
              <a:latin typeface="+mn-lt"/>
            </a:endParaRPr>
          </a:p>
          <a:p>
            <a:r>
              <a:rPr lang="en-GB" sz="1200" b="1" dirty="0">
                <a:solidFill>
                  <a:schemeClr val="bg1">
                    <a:lumMod val="20000"/>
                    <a:lumOff val="80000"/>
                  </a:schemeClr>
                </a:solidFill>
                <a:latin typeface="+mn-lt"/>
              </a:rPr>
              <a:t>Activity 16</a:t>
            </a:r>
            <a:r>
              <a:rPr lang="en-GB" sz="1200" b="0" dirty="0">
                <a:solidFill>
                  <a:schemeClr val="bg1">
                    <a:lumMod val="20000"/>
                    <a:lumOff val="80000"/>
                  </a:schemeClr>
                </a:solidFill>
                <a:latin typeface="+mn-lt"/>
              </a:rPr>
              <a:t>: Show Kindness to Animals</a:t>
            </a:r>
            <a:r>
              <a:rPr lang="en-GB" sz="1200" b="0" baseline="0" dirty="0">
                <a:solidFill>
                  <a:schemeClr val="bg1">
                    <a:lumMod val="20000"/>
                    <a:lumOff val="80000"/>
                  </a:schemeClr>
                </a:solidFill>
                <a:latin typeface="+mn-lt"/>
              </a:rPr>
              <a:t> Colouring Sheet</a:t>
            </a:r>
          </a:p>
          <a:p>
            <a:endParaRPr lang="en-GB" sz="1200" b="0" baseline="0" dirty="0">
              <a:solidFill>
                <a:schemeClr val="bg1">
                  <a:lumMod val="20000"/>
                  <a:lumOff val="80000"/>
                </a:schemeClr>
              </a:solidFill>
              <a:latin typeface="+mn-lt"/>
            </a:endParaRPr>
          </a:p>
          <a:p>
            <a:r>
              <a:rPr lang="en-US" dirty="0"/>
              <a:t>Picture Attribution to: Photo by </a:t>
            </a:r>
            <a:r>
              <a:rPr lang="en-US" dirty="0">
                <a:hlinkClick r:id="rId4"/>
              </a:rPr>
              <a:t>Wolfgang </a:t>
            </a:r>
            <a:r>
              <a:rPr lang="en-US" dirty="0" err="1">
                <a:hlinkClick r:id="rId4"/>
              </a:rPr>
              <a:t>Hasselmann</a:t>
            </a:r>
            <a:r>
              <a:rPr lang="en-US" dirty="0"/>
              <a:t> on </a:t>
            </a:r>
            <a:r>
              <a:rPr lang="en-US" dirty="0" err="1">
                <a:hlinkClick r:id="rId4"/>
              </a:rPr>
              <a:t>Unsplash</a:t>
            </a:r>
            <a:endParaRPr lang="en-GB" sz="1200" b="0" dirty="0">
              <a:solidFill>
                <a:schemeClr val="bg1">
                  <a:lumMod val="20000"/>
                  <a:lumOff val="80000"/>
                </a:schemeClr>
              </a:solidFill>
              <a:latin typeface="+mn-lt"/>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33</a:t>
            </a:fld>
            <a:endParaRPr lang="en-GB"/>
          </a:p>
        </p:txBody>
      </p:sp>
    </p:spTree>
    <p:extLst>
      <p:ext uri="{BB962C8B-B14F-4D97-AF65-F5344CB8AC3E}">
        <p14:creationId xmlns:p14="http://schemas.microsoft.com/office/powerpoint/2010/main" val="3455776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Picture Attribution to: </a:t>
            </a:r>
            <a:r>
              <a:rPr lang="en-US" sz="1200" b="0" i="0" dirty="0">
                <a:solidFill>
                  <a:srgbClr val="000000"/>
                </a:solidFill>
                <a:effectLst/>
                <a:latin typeface="calibri" panose="020F0502020204030204" pitchFamily="34" charset="0"/>
              </a:rPr>
              <a:t>: Image used under license from Shutterstock.com</a:t>
            </a:r>
            <a:endParaRPr lang="en-US" sz="1200" b="0" i="0" dirty="0">
              <a:solidFill>
                <a:srgbClr val="000000"/>
              </a:solidFill>
              <a:effectLst/>
              <a:latin typeface="Calibri" panose="020F0502020204030204" pitchFamily="34" charset="0"/>
            </a:endParaRPr>
          </a:p>
          <a:p>
            <a:endParaRPr lang="en-GB" sz="1200" b="0" dirty="0">
              <a:solidFill>
                <a:schemeClr val="bg1">
                  <a:lumMod val="20000"/>
                  <a:lumOff val="80000"/>
                </a:schemeClr>
              </a:solidFill>
              <a:latin typeface="+mn-lt"/>
            </a:endParaRPr>
          </a:p>
          <a:p>
            <a:pPr marL="228600" lvl="0" indent="-228600" algn="just" fontAlgn="base">
              <a:buFont typeface="+mj-lt"/>
              <a:buAutoNum type="arabicPeriod"/>
            </a:pPr>
            <a:endParaRPr lang="en-US" b="0" i="0" dirty="0">
              <a:solidFill>
                <a:srgbClr val="595959"/>
              </a:solidFill>
              <a:effectLst/>
              <a:latin typeface="inherit"/>
            </a:endParaRPr>
          </a:p>
          <a:p>
            <a:pPr marL="0" marR="0" lvl="0" indent="0" algn="just" defTabSz="914400" rtl="0" eaLnBrk="1" fontAlgn="base" latinLnBrk="0" hangingPunct="1">
              <a:lnSpc>
                <a:spcPct val="100000"/>
              </a:lnSpc>
              <a:spcBef>
                <a:spcPts val="0"/>
              </a:spcBef>
              <a:spcAft>
                <a:spcPts val="0"/>
              </a:spcAft>
              <a:buClrTx/>
              <a:buSzTx/>
              <a:buFont typeface="+mj-lt"/>
              <a:buNone/>
              <a:tabLst/>
              <a:defRPr/>
            </a:pPr>
            <a:r>
              <a:rPr lang="en-US" b="0" i="0" dirty="0">
                <a:solidFill>
                  <a:srgbClr val="202124"/>
                </a:solidFill>
                <a:effectLst/>
                <a:latin typeface="arial" panose="020B0604020202020204" pitchFamily="34" charset="0"/>
              </a:rPr>
              <a:t>© </a:t>
            </a:r>
            <a:r>
              <a:rPr lang="en-US" sz="1200" dirty="0">
                <a:solidFill>
                  <a:srgbClr val="000000"/>
                </a:solidFill>
                <a:effectLst/>
                <a:latin typeface="Calibri" panose="020F0502020204030204" pitchFamily="34" charset="0"/>
              </a:rPr>
              <a:t>Copyright January 2021 Trafford </a:t>
            </a:r>
            <a:r>
              <a:rPr lang="en-US" sz="1200" dirty="0" err="1">
                <a:solidFill>
                  <a:srgbClr val="000000"/>
                </a:solidFill>
                <a:effectLst/>
                <a:latin typeface="Calibri" panose="020F0502020204030204" pitchFamily="34" charset="0"/>
              </a:rPr>
              <a:t>Bahá’í</a:t>
            </a:r>
            <a:r>
              <a:rPr lang="en-US" sz="1200" dirty="0">
                <a:solidFill>
                  <a:srgbClr val="000000"/>
                </a:solidFill>
                <a:effectLst/>
                <a:latin typeface="Calibri" panose="020F0502020204030204" pitchFamily="34" charset="0"/>
              </a:rPr>
              <a:t> School Committee</a:t>
            </a:r>
          </a:p>
          <a:p>
            <a:pPr marL="0" lvl="0" indent="0" algn="just" fontAlgn="base">
              <a:buFont typeface="+mj-lt"/>
              <a:buNone/>
            </a:pPr>
            <a:endParaRPr lang="en-US" b="0" i="0" dirty="0">
              <a:solidFill>
                <a:srgbClr val="595959"/>
              </a:solidFill>
              <a:effectLst/>
              <a:latin typeface="inherit"/>
            </a:endParaRPr>
          </a:p>
          <a:p>
            <a:pPr marL="457200" lvl="1" indent="0">
              <a:buNone/>
            </a:pPr>
            <a:endParaRPr lang="en-GB" sz="1200" b="0" dirty="0">
              <a:solidFill>
                <a:schemeClr val="bg1">
                  <a:lumMod val="20000"/>
                  <a:lumOff val="80000"/>
                </a:schemeClr>
              </a:solidFill>
              <a:latin typeface="+mn-lt"/>
            </a:endParaRPr>
          </a:p>
        </p:txBody>
      </p:sp>
      <p:sp>
        <p:nvSpPr>
          <p:cNvPr id="4" name="Slide Number Placeholder 3"/>
          <p:cNvSpPr>
            <a:spLocks noGrp="1"/>
          </p:cNvSpPr>
          <p:nvPr>
            <p:ph type="sldNum" sz="quarter" idx="10"/>
          </p:nvPr>
        </p:nvSpPr>
        <p:spPr/>
        <p:txBody>
          <a:bodyPr/>
          <a:lstStyle/>
          <a:p>
            <a:fld id="{269FC748-1C7F-4417-896C-FCBC39B4E319}" type="slidenum">
              <a:rPr lang="en-GB" smtClean="0"/>
              <a:pPr/>
              <a:t>34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Who is special in the Bahá’í Faith?</a:t>
            </a:r>
          </a:p>
          <a:p>
            <a:endParaRPr lang="en-GB" b="1" dirty="0"/>
          </a:p>
          <a:p>
            <a:r>
              <a:rPr lang="en-GB" dirty="0"/>
              <a:t>Today</a:t>
            </a:r>
            <a:r>
              <a:rPr lang="en-GB" baseline="0" dirty="0"/>
              <a:t> we are going to look at the </a:t>
            </a:r>
            <a:r>
              <a:rPr lang="en-GB" baseline="0" dirty="0" err="1"/>
              <a:t>Bahá’í</a:t>
            </a:r>
            <a:r>
              <a:rPr lang="en-GB" baseline="0" dirty="0"/>
              <a:t> Faith. (Have the children practice saying </a:t>
            </a:r>
            <a:r>
              <a:rPr lang="en-GB" baseline="0" dirty="0" err="1"/>
              <a:t>Bahá’í</a:t>
            </a:r>
            <a:r>
              <a:rPr lang="en-GB" baseline="0" dirty="0"/>
              <a:t> as it is a tricky word). </a:t>
            </a:r>
            <a:r>
              <a:rPr lang="en-GB" baseline="0" dirty="0" err="1"/>
              <a:t>Bahá’ís</a:t>
            </a:r>
            <a:r>
              <a:rPr lang="en-GB" baseline="0" dirty="0"/>
              <a:t> believe in God and they follow the teachings of  </a:t>
            </a:r>
            <a:r>
              <a:rPr lang="en-GB" baseline="0" dirty="0" err="1"/>
              <a:t>Bahá'u'lláh</a:t>
            </a:r>
            <a:r>
              <a:rPr lang="en-GB" baseline="0" dirty="0"/>
              <a:t> (again, this is a tricky word so they can practice saying it using the link below).  </a:t>
            </a:r>
            <a:r>
              <a:rPr lang="en-GB" baseline="0" dirty="0" err="1"/>
              <a:t>Bahá'u'lláh</a:t>
            </a:r>
            <a:r>
              <a:rPr lang="en-GB" baseline="0" dirty="0"/>
              <a:t> taught people about unity or </a:t>
            </a:r>
            <a:r>
              <a:rPr lang="en-GB" b="1" baseline="0" dirty="0"/>
              <a:t>togetherness.  </a:t>
            </a:r>
            <a:r>
              <a:rPr lang="en-GB" b="0" baseline="0" dirty="0"/>
              <a:t>Let’s explore what unity means:</a:t>
            </a:r>
            <a:endParaRPr lang="en-GB" b="1" baseline="0" dirty="0"/>
          </a:p>
          <a:p>
            <a:endParaRPr lang="en-GB" baseline="0" dirty="0"/>
          </a:p>
          <a:p>
            <a:r>
              <a:rPr lang="en-GB" baseline="0" dirty="0"/>
              <a:t> </a:t>
            </a:r>
          </a:p>
        </p:txBody>
      </p:sp>
      <p:sp>
        <p:nvSpPr>
          <p:cNvPr id="4" name="Slide Number Placeholder 3"/>
          <p:cNvSpPr>
            <a:spLocks noGrp="1"/>
          </p:cNvSpPr>
          <p:nvPr>
            <p:ph type="sldNum" sz="quarter" idx="10"/>
          </p:nvPr>
        </p:nvSpPr>
        <p:spPr/>
        <p:txBody>
          <a:bodyPr/>
          <a:lstStyle/>
          <a:p>
            <a:fld id="{269FC748-1C7F-4417-896C-FCBC39B4E319}"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GB" dirty="0"/>
              <a:t>https://www.cleanpng.com/png-question-mark-clip-art-question-mark-images-180139/</a:t>
            </a:r>
          </a:p>
          <a:p>
            <a:endParaRPr lang="en-US" dirty="0"/>
          </a:p>
        </p:txBody>
      </p:sp>
      <p:sp>
        <p:nvSpPr>
          <p:cNvPr id="4" name="Slide Number Placeholder 3"/>
          <p:cNvSpPr>
            <a:spLocks noGrp="1"/>
          </p:cNvSpPr>
          <p:nvPr>
            <p:ph type="sldNum" sz="quarter" idx="5"/>
          </p:nvPr>
        </p:nvSpPr>
        <p:spPr/>
        <p:txBody>
          <a:bodyPr/>
          <a:lstStyle/>
          <a:p>
            <a:fld id="{269FC748-1C7F-4417-896C-FCBC39B4E319}" type="slidenum">
              <a:rPr lang="en-GB" smtClean="0"/>
              <a:pPr/>
              <a:t>5</a:t>
            </a:fld>
            <a:endParaRPr lang="en-GB"/>
          </a:p>
        </p:txBody>
      </p:sp>
    </p:spTree>
    <p:extLst>
      <p:ext uri="{BB962C8B-B14F-4D97-AF65-F5344CB8AC3E}">
        <p14:creationId xmlns:p14="http://schemas.microsoft.com/office/powerpoint/2010/main" val="26874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lgn="l" rtl="0">
              <a:spcBef>
                <a:spcPts val="0"/>
              </a:spcBef>
              <a:spcAft>
                <a:spcPts val="0"/>
              </a:spcAft>
              <a:buClr>
                <a:schemeClr val="dk1"/>
              </a:buClr>
              <a:buSzPts val="1100"/>
              <a:buFont typeface="Arial"/>
              <a:buNone/>
            </a:pPr>
            <a:r>
              <a:rPr lang="en-GB" b="1" dirty="0">
                <a:solidFill>
                  <a:srgbClr val="222222"/>
                </a:solidFill>
                <a:highlight>
                  <a:srgbClr val="FFFFFF"/>
                </a:highlight>
              </a:rPr>
              <a:t> Why is togetherness important?</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err="1">
                <a:solidFill>
                  <a:srgbClr val="222222"/>
                </a:solidFill>
                <a:highlight>
                  <a:srgbClr val="FFFFFF"/>
                </a:highlight>
              </a:rPr>
              <a:t>Bahá'u'lláh</a:t>
            </a:r>
            <a:r>
              <a:rPr lang="en-GB" dirty="0">
                <a:solidFill>
                  <a:srgbClr val="222222"/>
                </a:solidFill>
                <a:highlight>
                  <a:srgbClr val="FFFFFF"/>
                </a:highlight>
              </a:rPr>
              <a:t> said ”Ye are the flowers of one garden.” </a:t>
            </a:r>
            <a:r>
              <a:rPr lang="en-GB" baseline="0" dirty="0">
                <a:solidFill>
                  <a:srgbClr val="222222"/>
                </a:solidFill>
                <a:highlight>
                  <a:srgbClr val="FFFFFF"/>
                </a:highlight>
              </a:rPr>
              <a:t> The word ‘ye’ is old English for ‘we’. So this means ‘we’ (people) are like the flowers of one garden. Let’s explore what this means...</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Picture Attribution to: </a:t>
            </a:r>
            <a:r>
              <a:rPr lang="en-GB" dirty="0">
                <a:solidFill>
                  <a:srgbClr val="1A0E00"/>
                </a:solidFill>
              </a:rPr>
              <a:t>"Butchart Gardens </a:t>
            </a:r>
            <a:r>
              <a:rPr lang="en-GB" dirty="0" err="1">
                <a:solidFill>
                  <a:srgbClr val="1A0E00"/>
                </a:solidFill>
              </a:rPr>
              <a:t>Fairytale</a:t>
            </a:r>
            <a:r>
              <a:rPr lang="en-GB" dirty="0">
                <a:solidFill>
                  <a:srgbClr val="1A0E00"/>
                </a:solidFill>
              </a:rPr>
              <a:t>" by </a:t>
            </a:r>
            <a:r>
              <a:rPr lang="en-GB" dirty="0" err="1">
                <a:solidFill>
                  <a:srgbClr val="1A0E00"/>
                </a:solidFill>
              </a:rPr>
              <a:t>WisDoc</a:t>
            </a:r>
            <a:r>
              <a:rPr lang="en-GB" dirty="0">
                <a:solidFill>
                  <a:srgbClr val="1A0E00"/>
                </a:solidFill>
              </a:rPr>
              <a:t> is licensed with CC BY-NC-ND 2.0.</a:t>
            </a:r>
          </a:p>
          <a:p>
            <a:endParaRPr lang="en-GB" baseline="0"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Do you think it's prettier to have a garden with only one type of flower in only one colour or is it more beautiful to have a garden with many different flowers of different colours?</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Do you agree that the garden with many different flowers and different colours is more beautiful?</a:t>
            </a:r>
            <a:r>
              <a:rPr lang="en-GB" baseline="0" dirty="0">
                <a:solidFill>
                  <a:srgbClr val="222222"/>
                </a:solidFill>
                <a:highlight>
                  <a:srgbClr val="FFFFFF"/>
                </a:highlight>
              </a:rPr>
              <a:t> Why do you think that is? Maybe because it’s kind of boring to have a garden with just one type of flower or one colour, don’t you think?</a:t>
            </a: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r>
              <a:rPr lang="en-US" dirty="0"/>
              <a:t>Picture Attribution to: </a:t>
            </a:r>
            <a:r>
              <a:rPr lang="en-GB" sz="1200" b="0" i="0" kern="1200" dirty="0">
                <a:solidFill>
                  <a:schemeClr val="tx1"/>
                </a:solidFill>
                <a:latin typeface="+mn-lt"/>
                <a:ea typeface="+mn-ea"/>
                <a:cs typeface="+mn-cs"/>
              </a:rPr>
              <a:t>"Dutch Tulips, Keukenhof Gardens, Netherlands - 3928" by </a:t>
            </a:r>
            <a:r>
              <a:rPr lang="en-GB" sz="1200" b="0" i="0" kern="1200" dirty="0" err="1">
                <a:solidFill>
                  <a:schemeClr val="tx1"/>
                </a:solidFill>
                <a:latin typeface="+mn-lt"/>
                <a:ea typeface="+mn-ea"/>
                <a:cs typeface="+mn-cs"/>
              </a:rPr>
              <a:t>HereIsTom</a:t>
            </a:r>
            <a:r>
              <a:rPr lang="en-GB" sz="1200" b="0" i="0" kern="1200" dirty="0">
                <a:solidFill>
                  <a:schemeClr val="tx1"/>
                </a:solidFill>
                <a:latin typeface="+mn-lt"/>
                <a:ea typeface="+mn-ea"/>
                <a:cs typeface="+mn-cs"/>
              </a:rPr>
              <a:t> is licensed with CC BY-NC-ND 2.0. To view a copy of this license, visit https://creativecommons.org/licenses/by-nc-nd/2.0/</a:t>
            </a:r>
          </a:p>
          <a:p>
            <a:endParaRPr lang="en-GB" sz="1200" b="0" i="0" kern="1200" dirty="0">
              <a:solidFill>
                <a:schemeClr val="tx1"/>
              </a:solidFill>
              <a:latin typeface="+mn-lt"/>
              <a:ea typeface="+mn-ea"/>
              <a:cs typeface="+mn-cs"/>
            </a:endParaRPr>
          </a:p>
          <a:p>
            <a:r>
              <a:rPr lang="en-US" dirty="0"/>
              <a:t>Picture Attribution to: </a:t>
            </a:r>
            <a:r>
              <a:rPr lang="en-GB" sz="1200" b="0" i="0" kern="1200" dirty="0">
                <a:solidFill>
                  <a:schemeClr val="tx1"/>
                </a:solidFill>
                <a:latin typeface="+mn-lt"/>
                <a:ea typeface="+mn-ea"/>
                <a:cs typeface="+mn-cs"/>
              </a:rPr>
              <a:t>"Burst of Spring colour" by </a:t>
            </a:r>
            <a:r>
              <a:rPr lang="en-GB" sz="1200" b="0" i="0" kern="1200" dirty="0" err="1">
                <a:solidFill>
                  <a:schemeClr val="tx1"/>
                </a:solidFill>
                <a:latin typeface="+mn-lt"/>
                <a:ea typeface="+mn-ea"/>
                <a:cs typeface="+mn-cs"/>
              </a:rPr>
              <a:t>natzweb</a:t>
            </a:r>
            <a:r>
              <a:rPr lang="en-GB" sz="1200" b="0" i="0" kern="1200" dirty="0">
                <a:solidFill>
                  <a:schemeClr val="tx1"/>
                </a:solidFill>
                <a:latin typeface="+mn-lt"/>
                <a:ea typeface="+mn-ea"/>
                <a:cs typeface="+mn-cs"/>
              </a:rPr>
              <a:t> is licensed with CC BY 2.0.</a:t>
            </a:r>
            <a:endParaRPr lang="en-GB" dirty="0">
              <a:solidFill>
                <a:srgbClr val="222222"/>
              </a:solidFill>
              <a:highlight>
                <a:srgbClr val="FFFFFF"/>
              </a:highlight>
            </a:endParaRPr>
          </a:p>
          <a:p>
            <a:endParaRPr lang="en-GB" baseline="0"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What</a:t>
            </a:r>
            <a:r>
              <a:rPr lang="en-GB" baseline="0" dirty="0">
                <a:solidFill>
                  <a:srgbClr val="222222"/>
                </a:solidFill>
                <a:highlight>
                  <a:srgbClr val="FFFFFF"/>
                </a:highlight>
              </a:rPr>
              <a:t> about people?</a:t>
            </a:r>
            <a:r>
              <a:rPr lang="en-GB" dirty="0">
                <a:solidFill>
                  <a:srgbClr val="222222"/>
                </a:solidFill>
                <a:highlight>
                  <a:srgbClr val="FFFFFF"/>
                </a:highlight>
              </a:rPr>
              <a:t> Do all</a:t>
            </a:r>
            <a:r>
              <a:rPr lang="en-GB" baseline="0" dirty="0">
                <a:solidFill>
                  <a:srgbClr val="222222"/>
                </a:solidFill>
                <a:highlight>
                  <a:srgbClr val="FFFFFF"/>
                </a:highlight>
              </a:rPr>
              <a:t> people look the same? No! What are some ways that people are different? (Explore this with the children: different hair colour, eye colour, skin colour; we might be short or tall, etc. ) </a:t>
            </a: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dirty="0">
                <a:solidFill>
                  <a:srgbClr val="222222"/>
                </a:solidFill>
                <a:highlight>
                  <a:srgbClr val="FFFFFF"/>
                </a:highlight>
              </a:rPr>
              <a:t>That's why</a:t>
            </a:r>
            <a:r>
              <a:rPr lang="en-GB" baseline="0" dirty="0">
                <a:solidFill>
                  <a:srgbClr val="222222"/>
                </a:solidFill>
                <a:highlight>
                  <a:srgbClr val="FFFFFF"/>
                </a:highlight>
              </a:rPr>
              <a:t> it is important to </a:t>
            </a:r>
            <a:r>
              <a:rPr lang="en-GB" dirty="0">
                <a:solidFill>
                  <a:srgbClr val="222222"/>
                </a:solidFill>
                <a:highlight>
                  <a:srgbClr val="FFFFFF"/>
                </a:highlight>
              </a:rPr>
              <a:t>accept everyone just the way they are. Because if</a:t>
            </a:r>
            <a:r>
              <a:rPr lang="en-GB" baseline="0" dirty="0">
                <a:solidFill>
                  <a:srgbClr val="222222"/>
                </a:solidFill>
                <a:highlight>
                  <a:srgbClr val="FFFFFF"/>
                </a:highlight>
              </a:rPr>
              <a:t> everyone </a:t>
            </a:r>
            <a:r>
              <a:rPr lang="en-GB" dirty="0">
                <a:solidFill>
                  <a:srgbClr val="222222"/>
                </a:solidFill>
                <a:highlight>
                  <a:srgbClr val="FFFFFF"/>
                </a:highlight>
              </a:rPr>
              <a:t>were the same, the world would be pretty</a:t>
            </a:r>
            <a:r>
              <a:rPr lang="en-GB" baseline="0" dirty="0">
                <a:solidFill>
                  <a:srgbClr val="222222"/>
                </a:solidFill>
                <a:highlight>
                  <a:srgbClr val="FFFFFF"/>
                </a:highlight>
              </a:rPr>
              <a:t> </a:t>
            </a:r>
            <a:r>
              <a:rPr lang="en-GB" dirty="0">
                <a:solidFill>
                  <a:srgbClr val="222222"/>
                </a:solidFill>
                <a:highlight>
                  <a:srgbClr val="FFFFFF"/>
                </a:highlight>
              </a:rPr>
              <a:t>boring, right?</a:t>
            </a:r>
          </a:p>
          <a:p>
            <a:pPr marL="0" lvl="0" indent="0" algn="l" rtl="0">
              <a:spcBef>
                <a:spcPts val="0"/>
              </a:spcBef>
              <a:spcAft>
                <a:spcPts val="0"/>
              </a:spcAft>
              <a:buClr>
                <a:schemeClr val="dk1"/>
              </a:buClr>
              <a:buSzPts val="1100"/>
              <a:buFont typeface="Arial"/>
              <a:buNone/>
            </a:pPr>
            <a:endParaRPr lang="en-GB" dirty="0">
              <a:solidFill>
                <a:srgbClr val="222222"/>
              </a:solidFill>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Picture Attribution to: </a:t>
            </a:r>
            <a:r>
              <a:rPr lang="en-GB" b="0" baseline="0" dirty="0"/>
              <a:t> </a:t>
            </a:r>
            <a:r>
              <a:rPr lang="en-US" b="0" i="0" u="none" strike="noStrike" dirty="0">
                <a:solidFill>
                  <a:srgbClr val="01252B"/>
                </a:solidFill>
                <a:effectLst/>
                <a:latin typeface="Open Sans"/>
                <a:hlinkClick r:id="rId3"/>
              </a:rPr>
              <a:t>www.bahai.us</a:t>
            </a:r>
            <a:endParaRPr lang="en-GB" b="0" dirty="0"/>
          </a:p>
          <a:p>
            <a:endParaRPr lang="en-GB" baseline="0"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a</a:t>
            </a:r>
            <a:r>
              <a:rPr lang="en-GB" baseline="0" dirty="0"/>
              <a:t> video which shows how people can be different, why it’s good to be different and what people can do when everyone works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hlinkClick r:id="rId3"/>
              </a:rPr>
              <a:t>https://www.youtube.com/watch?v=ni_at59TzMA</a:t>
            </a:r>
            <a:endParaRPr lang="en-GB" dirty="0"/>
          </a:p>
          <a:p>
            <a:endParaRPr lang="en-GB" dirty="0"/>
          </a:p>
          <a:p>
            <a:r>
              <a:rPr lang="en-US" dirty="0"/>
              <a:t>Video Attribution to: </a:t>
            </a:r>
            <a:endParaRPr lang="en-GB" dirty="0"/>
          </a:p>
          <a:p>
            <a:pPr algn="just" fontAlgn="base">
              <a:buFont typeface="Arial" panose="020B0604020202020204" pitchFamily="34" charset="0"/>
              <a:buChar char="•"/>
            </a:pPr>
            <a:r>
              <a:rPr lang="en-US" b="0" i="0" dirty="0">
                <a:solidFill>
                  <a:srgbClr val="595959"/>
                </a:solidFill>
                <a:effectLst/>
                <a:latin typeface="inherit"/>
              </a:rPr>
              <a:t>Creator’s name or screen name </a:t>
            </a:r>
            <a:r>
              <a:rPr lang="en-US" b="0" i="0" dirty="0" err="1">
                <a:solidFill>
                  <a:srgbClr val="030303"/>
                </a:solidFill>
                <a:effectLst/>
                <a:latin typeface="Roboto"/>
              </a:rPr>
              <a:t>Candyseed</a:t>
            </a:r>
            <a:r>
              <a:rPr lang="en-US" b="0" i="0" dirty="0">
                <a:solidFill>
                  <a:srgbClr val="030303"/>
                </a:solidFill>
                <a:effectLst/>
                <a:latin typeface="Roboto"/>
              </a:rPr>
              <a:t> Stories</a:t>
            </a:r>
            <a:endParaRPr lang="en-US" b="0" i="0" dirty="0">
              <a:solidFill>
                <a:srgbClr val="595959"/>
              </a:solidFill>
              <a:effectLst/>
              <a:latin typeface="inherit"/>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title </a:t>
            </a:r>
            <a:r>
              <a:rPr lang="en-US" b="0" i="0" dirty="0">
                <a:effectLst/>
                <a:latin typeface="Roboto"/>
              </a:rPr>
              <a:t>The World's Family (An Embracing Culture Story) kid's /children's podcast</a:t>
            </a:r>
            <a:endParaRPr lang="en-US" b="0" i="0" dirty="0">
              <a:solidFill>
                <a:srgbClr val="595959"/>
              </a:solidFill>
              <a:effectLst/>
              <a:latin typeface="inherit"/>
            </a:endParaRPr>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95959"/>
                </a:solidFill>
                <a:effectLst/>
                <a:latin typeface="inherit"/>
              </a:rPr>
              <a:t>Video URL </a:t>
            </a:r>
            <a:r>
              <a:rPr lang="en-GB" dirty="0">
                <a:hlinkClick r:id="rId4"/>
              </a:rPr>
              <a:t>Https://www.youtube.com/watch?v=ni_at59TzMA</a:t>
            </a:r>
            <a:endParaRPr lang="en-US" b="0" i="0" dirty="0">
              <a:solidFill>
                <a:srgbClr val="595959"/>
              </a:solidFill>
              <a:effectLst/>
              <a:latin typeface="inherit"/>
            </a:endParaRPr>
          </a:p>
          <a:p>
            <a:pPr algn="just" fontAlgn="base">
              <a:buFont typeface="Arial" panose="020B0604020202020204" pitchFamily="34" charset="0"/>
              <a:buChar char="•"/>
            </a:pPr>
            <a:r>
              <a:rPr lang="en-US" b="0" i="0" dirty="0">
                <a:solidFill>
                  <a:srgbClr val="595959"/>
                </a:solidFill>
                <a:effectLst/>
                <a:latin typeface="inherit"/>
              </a:rPr>
              <a:t>Website name </a:t>
            </a:r>
            <a:r>
              <a:rPr lang="en-US" b="0" i="0" dirty="0">
                <a:solidFill>
                  <a:srgbClr val="030303"/>
                </a:solidFill>
                <a:effectLst/>
                <a:latin typeface="Roboto"/>
              </a:rPr>
              <a:t>Artful4.com</a:t>
            </a:r>
            <a:endParaRPr lang="en-US" b="0" i="0" dirty="0">
              <a:solidFill>
                <a:srgbClr val="595959"/>
              </a:solidFill>
              <a:effectLst/>
              <a:latin typeface="inherit"/>
            </a:endParaRPr>
          </a:p>
          <a:p>
            <a:pPr algn="just" fontAlgn="base">
              <a:buFont typeface="Arial" panose="020B0604020202020204" pitchFamily="34" charset="0"/>
              <a:buChar char="•"/>
            </a:pPr>
            <a:r>
              <a:rPr lang="en-US" b="0" i="0" dirty="0">
                <a:solidFill>
                  <a:srgbClr val="595959"/>
                </a:solidFill>
                <a:effectLst/>
                <a:latin typeface="inherit"/>
              </a:rPr>
              <a:t>Publication date: </a:t>
            </a:r>
            <a:r>
              <a:rPr lang="en-US" b="0" i="0" dirty="0">
                <a:solidFill>
                  <a:srgbClr val="606060"/>
                </a:solidFill>
                <a:effectLst/>
                <a:latin typeface="Roboto"/>
              </a:rPr>
              <a:t>Jan 27, 2015</a:t>
            </a:r>
            <a:r>
              <a:rPr lang="en-US" b="0" i="0" dirty="0">
                <a:solidFill>
                  <a:srgbClr val="595959"/>
                </a:solidFill>
                <a:effectLst/>
                <a:latin typeface="inherit"/>
              </a:rPr>
              <a:t> </a:t>
            </a:r>
          </a:p>
          <a:p>
            <a:endParaRPr lang="en-GB" dirty="0"/>
          </a:p>
        </p:txBody>
      </p:sp>
      <p:sp>
        <p:nvSpPr>
          <p:cNvPr id="4" name="Slide Number Placeholder 3"/>
          <p:cNvSpPr>
            <a:spLocks noGrp="1"/>
          </p:cNvSpPr>
          <p:nvPr>
            <p:ph type="sldNum" sz="quarter" idx="10"/>
          </p:nvPr>
        </p:nvSpPr>
        <p:spPr/>
        <p:txBody>
          <a:bodyPr/>
          <a:lstStyle/>
          <a:p>
            <a:fld id="{269FC748-1C7F-4417-896C-FCBC39B4E319}"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8B95-A33D-4F19-A38E-8729A694D42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E692E25-4011-498C-847A-2D9374E89FF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56C4E2-DD0D-4611-9C29-3751B2F0710E}"/>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5" name="Footer Placeholder 4">
            <a:extLst>
              <a:ext uri="{FF2B5EF4-FFF2-40B4-BE49-F238E27FC236}">
                <a16:creationId xmlns:a16="http://schemas.microsoft.com/office/drawing/2014/main" id="{0CC1F262-7BE4-4747-B9B9-08B7CA89A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D77664-3325-4871-9067-BA82B4BB23ED}"/>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108431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6F6F-3D0B-41A8-880F-89D8062AB6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904732-BBED-46D5-9904-40F30460D9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09AFB-0642-4813-B189-2062A0D44829}"/>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5" name="Footer Placeholder 4">
            <a:extLst>
              <a:ext uri="{FF2B5EF4-FFF2-40B4-BE49-F238E27FC236}">
                <a16:creationId xmlns:a16="http://schemas.microsoft.com/office/drawing/2014/main" id="{516138F2-7C28-437B-88A5-A839BA40B6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92E6FF-C6F0-4517-997B-ED349DE761E2}"/>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119431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C8A86-CA63-4ABE-ABE4-9D886010AE7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B9C77C-B16E-4261-846E-00154C29BEF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86054-2905-4CE9-9BFA-E2ABAA00AE67}"/>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5" name="Footer Placeholder 4">
            <a:extLst>
              <a:ext uri="{FF2B5EF4-FFF2-40B4-BE49-F238E27FC236}">
                <a16:creationId xmlns:a16="http://schemas.microsoft.com/office/drawing/2014/main" id="{65F51C58-C91E-4A80-9EA9-C87623F3E8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AA0EE5-696F-4BC3-B42C-4A900A7513BA}"/>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71906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C99A-161D-4DA4-84B3-2504D2852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4074B-CFD7-4915-841B-70B9CF81C7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A6265-9D2E-4BE1-8F68-8DED980E6C75}"/>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5" name="Footer Placeholder 4">
            <a:extLst>
              <a:ext uri="{FF2B5EF4-FFF2-40B4-BE49-F238E27FC236}">
                <a16:creationId xmlns:a16="http://schemas.microsoft.com/office/drawing/2014/main" id="{3A9613B0-2DF3-471C-857D-22B369F0C1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3F6E2A-D8AE-4E46-BA4C-A44B34C12968}"/>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166534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F0E5-02A2-4823-9D40-B1E2694C4F7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A340A8-2265-491A-BB21-D4AFD0273E0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A3AB59-0B13-444C-A2A1-0F6648FF86C9}"/>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5" name="Footer Placeholder 4">
            <a:extLst>
              <a:ext uri="{FF2B5EF4-FFF2-40B4-BE49-F238E27FC236}">
                <a16:creationId xmlns:a16="http://schemas.microsoft.com/office/drawing/2014/main" id="{16BF534A-1758-4A87-81D6-78945220D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F56148-597D-4034-AB9A-E5930A00E811}"/>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1927815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E890-AC2C-42AA-9CF7-CF75DB2B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47A59-D28D-4FED-A538-497538D66AB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13783B-D15D-445A-BE09-CF42C5DF48E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DA665-608B-4A3D-B17B-0B1822270B94}"/>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6" name="Footer Placeholder 5">
            <a:extLst>
              <a:ext uri="{FF2B5EF4-FFF2-40B4-BE49-F238E27FC236}">
                <a16:creationId xmlns:a16="http://schemas.microsoft.com/office/drawing/2014/main" id="{D614321D-19EB-4793-857E-EDBE36128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A1D0DE-B4B9-43B8-8D36-DF7508FDE528}"/>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234857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53D5-DCAB-4334-AF9B-6026324355A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05EC70-E8D4-4DEA-83A4-499CFF76E54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6A474-3A17-4364-B0EE-C3154F1FAB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485A30-3195-41A4-AEF1-849F7FCE0C0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92330-3E3F-436F-A1E3-843369EE7BB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E80D9F-6D49-4433-8E4A-86EA329D8A76}"/>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8" name="Footer Placeholder 7">
            <a:extLst>
              <a:ext uri="{FF2B5EF4-FFF2-40B4-BE49-F238E27FC236}">
                <a16:creationId xmlns:a16="http://schemas.microsoft.com/office/drawing/2014/main" id="{EA20D8C8-7ABE-40C3-B0EB-4A4EF08ACF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F7EC1B-B220-4FD7-9334-5083EC01F2C4}"/>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3813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4509-FEB2-4FF3-9109-43AD625F8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737FB-4B71-4740-AD35-F90C8A63083E}"/>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4" name="Footer Placeholder 3">
            <a:extLst>
              <a:ext uri="{FF2B5EF4-FFF2-40B4-BE49-F238E27FC236}">
                <a16:creationId xmlns:a16="http://schemas.microsoft.com/office/drawing/2014/main" id="{F3986F4D-D4C2-48A2-85CB-DABD93C1B5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949BB1-288D-4281-9C97-D1E09858E286}"/>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335185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313F3-E7ED-47FE-8645-57553056DC05}"/>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3" name="Footer Placeholder 2">
            <a:extLst>
              <a:ext uri="{FF2B5EF4-FFF2-40B4-BE49-F238E27FC236}">
                <a16:creationId xmlns:a16="http://schemas.microsoft.com/office/drawing/2014/main" id="{C0175AC9-CCD7-4ACF-8D4E-00579AC79E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D0476D-FBE2-46D4-A7C9-CEFE96FD09E6}"/>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381731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D57B-464E-4A21-9086-5C0AA5FE64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E7E0CB8-A4A3-4D9B-955C-E791B0E190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E99092-0A78-4ADC-BE06-01A5B957F1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E7518DB-78A6-43CE-98E5-70C8A3034337}"/>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6" name="Footer Placeholder 5">
            <a:extLst>
              <a:ext uri="{FF2B5EF4-FFF2-40B4-BE49-F238E27FC236}">
                <a16:creationId xmlns:a16="http://schemas.microsoft.com/office/drawing/2014/main" id="{44406507-B03B-4AE4-9AC4-79409F4E32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57CEEC-3E93-473B-BB93-D3EAF1A87784}"/>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1203547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E12B-3F16-4997-A3A5-1E2EE4090E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6DAEA36-CAE1-417E-852D-284886F9C59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1899C8-D3D6-4B76-8B4B-11AA5159C5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BA1F896-F46B-45AF-AD3E-F3AB9CE81400}"/>
              </a:ext>
            </a:extLst>
          </p:cNvPr>
          <p:cNvSpPr>
            <a:spLocks noGrp="1"/>
          </p:cNvSpPr>
          <p:nvPr>
            <p:ph type="dt" sz="half" idx="10"/>
          </p:nvPr>
        </p:nvSpPr>
        <p:spPr/>
        <p:txBody>
          <a:bodyPr/>
          <a:lstStyle/>
          <a:p>
            <a:fld id="{BD799818-24BC-41E9-92BA-9F14BBFC99A9}" type="datetimeFigureOut">
              <a:rPr lang="en-GB" smtClean="0"/>
              <a:pPr/>
              <a:t>05/04/2022</a:t>
            </a:fld>
            <a:endParaRPr lang="en-GB"/>
          </a:p>
        </p:txBody>
      </p:sp>
      <p:sp>
        <p:nvSpPr>
          <p:cNvPr id="6" name="Footer Placeholder 5">
            <a:extLst>
              <a:ext uri="{FF2B5EF4-FFF2-40B4-BE49-F238E27FC236}">
                <a16:creationId xmlns:a16="http://schemas.microsoft.com/office/drawing/2014/main" id="{063C426A-517D-4023-9B9D-A850E234CC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6C9BC5-1A58-4B3F-8A34-008AE7AF8B18}"/>
              </a:ext>
            </a:extLst>
          </p:cNvPr>
          <p:cNvSpPr>
            <a:spLocks noGrp="1"/>
          </p:cNvSpPr>
          <p:nvPr>
            <p:ph type="sldNum" sz="quarter" idx="12"/>
          </p:nvPr>
        </p:nvSpPr>
        <p:spPr/>
        <p:txBody>
          <a:bodyPr/>
          <a:lstStyle/>
          <a:p>
            <a:fld id="{83028E7B-DF6F-4B74-B12B-BC46173425F9}" type="slidenum">
              <a:rPr lang="en-GB" smtClean="0"/>
              <a:pPr/>
              <a:t>‹#›</a:t>
            </a:fld>
            <a:endParaRPr lang="en-GB"/>
          </a:p>
        </p:txBody>
      </p:sp>
    </p:spTree>
    <p:extLst>
      <p:ext uri="{BB962C8B-B14F-4D97-AF65-F5344CB8AC3E}">
        <p14:creationId xmlns:p14="http://schemas.microsoft.com/office/powerpoint/2010/main" val="352259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AADFF-FD05-41C7-B572-9CA3A20EC53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310C6E-A59B-44C5-96EA-BE86BFD79ED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E4332-AE9C-4244-B773-8141DA44C83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799818-24BC-41E9-92BA-9F14BBFC99A9}" type="datetimeFigureOut">
              <a:rPr lang="en-GB" smtClean="0"/>
              <a:pPr/>
              <a:t>05/04/2022</a:t>
            </a:fld>
            <a:endParaRPr lang="en-GB"/>
          </a:p>
        </p:txBody>
      </p:sp>
      <p:sp>
        <p:nvSpPr>
          <p:cNvPr id="5" name="Footer Placeholder 4">
            <a:extLst>
              <a:ext uri="{FF2B5EF4-FFF2-40B4-BE49-F238E27FC236}">
                <a16:creationId xmlns:a16="http://schemas.microsoft.com/office/drawing/2014/main" id="{A7CE8C03-F9C5-4553-A0E4-CEFE08738D0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A7C198-93BD-4D84-BEC3-75F21E7649D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028E7B-DF6F-4B74-B12B-BC46173425F9}" type="slidenum">
              <a:rPr lang="en-GB" smtClean="0"/>
              <a:pPr/>
              <a:t>‹#›</a:t>
            </a:fld>
            <a:endParaRPr lang="en-GB"/>
          </a:p>
        </p:txBody>
      </p:sp>
    </p:spTree>
    <p:extLst>
      <p:ext uri="{BB962C8B-B14F-4D97-AF65-F5344CB8AC3E}">
        <p14:creationId xmlns:p14="http://schemas.microsoft.com/office/powerpoint/2010/main" val="167978089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13.jpeg"/><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qsDHH5T5B5M?feature=oembed" TargetMode="External"/><Relationship Id="rId5" Type="http://schemas.openxmlformats.org/officeDocument/2006/relationships/image" Target="../media/image15.jpeg"/><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Document1.docx"/><Relationship Id="rId5" Type="http://schemas.openxmlformats.org/officeDocument/2006/relationships/slide" Target="slide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about:blank"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notesSlide" Target="../notesSlides/notesSlide21.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qFNNlfZ8tzI?feature=oembed" TargetMode="External"/><Relationship Id="rId5" Type="http://schemas.openxmlformats.org/officeDocument/2006/relationships/image" Target="../media/image31.jpe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emf"/><Relationship Id="rId5" Type="http://schemas.openxmlformats.org/officeDocument/2006/relationships/package" Target="../embeddings/Microsoft_Word_Document3.docx"/><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emf"/><Relationship Id="rId5" Type="http://schemas.openxmlformats.org/officeDocument/2006/relationships/package" Target="../embeddings/Microsoft_Word_Document4.docx"/><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package" Target="../embeddings/Microsoft_Word_Document5.docx"/><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p0mT1cBwJTU?feature=oembed" TargetMode="Externa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FCuS8H61-sE?feature=oembed" TargetMode="Externa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emf"/><Relationship Id="rId5" Type="http://schemas.openxmlformats.org/officeDocument/2006/relationships/package" Target="../embeddings/Microsoft_Word_Document6.docx"/><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ni_at59TzMA?feature=oembed"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682373"/>
            </a:gs>
            <a:gs pos="23000">
              <a:srgbClr val="682373"/>
            </a:gs>
            <a:gs pos="69000">
              <a:srgbClr val="682373">
                <a:lumMod val="85000"/>
                <a:lumOff val="15000"/>
              </a:srgbClr>
            </a:gs>
            <a:gs pos="97000">
              <a:srgbClr val="68237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31" y="504592"/>
            <a:ext cx="9144000" cy="1008112"/>
          </a:xfrm>
          <a:solidFill>
            <a:srgbClr val="682373">
              <a:alpha val="10000"/>
            </a:srgbClr>
          </a:solidFill>
        </p:spPr>
        <p:txBody>
          <a:bodyPr/>
          <a:lstStyle/>
          <a:p>
            <a:r>
              <a:rPr lang="en-GB" sz="5400" dirty="0">
                <a:solidFill>
                  <a:srgbClr val="FFFFFF"/>
                </a:solidFill>
                <a:effectLst>
                  <a:outerShdw blurRad="50800" dist="38100" dir="2700000" algn="tl" rotWithShape="0">
                    <a:prstClr val="black">
                      <a:alpha val="40000"/>
                    </a:prstClr>
                  </a:outerShdw>
                </a:effectLst>
                <a:latin typeface="Book Antiqua" pitchFamily="18" charset="0"/>
              </a:rPr>
              <a:t>Foundation Stage </a:t>
            </a:r>
          </a:p>
        </p:txBody>
      </p:sp>
      <p:sp>
        <p:nvSpPr>
          <p:cNvPr id="3" name="Subtitle 2"/>
          <p:cNvSpPr>
            <a:spLocks noGrp="1"/>
          </p:cNvSpPr>
          <p:nvPr>
            <p:ph type="subTitle" idx="1"/>
          </p:nvPr>
        </p:nvSpPr>
        <p:spPr>
          <a:xfrm>
            <a:off x="-17931" y="1798925"/>
            <a:ext cx="9144000" cy="1008112"/>
          </a:xfrm>
        </p:spPr>
        <p:txBody>
          <a:bodyPr>
            <a:normAutofit/>
          </a:bodyPr>
          <a:lstStyle/>
          <a:p>
            <a:pPr algn="ctr"/>
            <a:r>
              <a:rPr lang="en-GB" sz="3200" dirty="0">
                <a:solidFill>
                  <a:srgbClr val="FFFFFF"/>
                </a:solidFill>
                <a:effectLst>
                  <a:outerShdw blurRad="50800" dist="38100" dir="2700000" algn="tl" rotWithShape="0">
                    <a:prstClr val="black">
                      <a:alpha val="40000"/>
                    </a:prstClr>
                  </a:outerShdw>
                </a:effectLst>
                <a:latin typeface="Book Antiqua" pitchFamily="18" charset="0"/>
              </a:rPr>
              <a:t>The Bahá’í Faith</a:t>
            </a:r>
            <a:endParaRPr lang="en-US" sz="3200" dirty="0">
              <a:solidFill>
                <a:srgbClr val="FFFFFF"/>
              </a:solidFill>
              <a:effectLst>
                <a:outerShdw blurRad="50800" dist="38100" dir="2700000" algn="tl" rotWithShape="0">
                  <a:prstClr val="black">
                    <a:alpha val="40000"/>
                  </a:prstClr>
                </a:outerShdw>
              </a:effectLst>
              <a:latin typeface="Book Antiqua" pitchFamily="18" charset="0"/>
            </a:endParaRPr>
          </a:p>
          <a:p>
            <a:pPr algn="ctr"/>
            <a:endParaRPr lang="en-GB" dirty="0">
              <a:latin typeface="Book Antiqua" pitchFamily="18" charset="0"/>
            </a:endParaRPr>
          </a:p>
        </p:txBody>
      </p:sp>
      <p:pic>
        <p:nvPicPr>
          <p:cNvPr id="5" name="Picture 4">
            <a:extLst>
              <a:ext uri="{FF2B5EF4-FFF2-40B4-BE49-F238E27FC236}">
                <a16:creationId xmlns:a16="http://schemas.microsoft.com/office/drawing/2014/main" id="{5F209667-6541-40AF-8D86-1F7D526183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629" y="2807037"/>
            <a:ext cx="5338741" cy="3880397"/>
          </a:xfrm>
          <a:prstGeom prst="rect">
            <a:avLst/>
          </a:prstGeom>
          <a:pattFill prst="pct5">
            <a:fgClr>
              <a:srgbClr val="682373"/>
            </a:fgClr>
            <a:bgClr>
              <a:schemeClr val="bg1"/>
            </a:bgClr>
          </a:pattFill>
          <a:effectLst>
            <a:glow rad="228600">
              <a:srgbClr val="682373">
                <a:alpha val="40000"/>
              </a:srgbClr>
            </a:glow>
            <a:softEdge rad="241300"/>
          </a:effec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404664"/>
            <a:ext cx="7704856" cy="1728192"/>
          </a:xfrm>
        </p:spPr>
        <p:txBody>
          <a:bodyPr>
            <a:normAutofit/>
          </a:bodyPr>
          <a:lstStyle/>
          <a:p>
            <a:br>
              <a:rPr lang="en-GB" dirty="0"/>
            </a:br>
            <a:endParaRPr lang="en-GB" dirty="0"/>
          </a:p>
        </p:txBody>
      </p:sp>
      <p:pic>
        <p:nvPicPr>
          <p:cNvPr id="3" name="Picture 2">
            <a:extLst>
              <a:ext uri="{FF2B5EF4-FFF2-40B4-BE49-F238E27FC236}">
                <a16:creationId xmlns:a16="http://schemas.microsoft.com/office/drawing/2014/main" id="{891AA57E-B4AF-49FB-A219-17CC1C233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713" y="3414713"/>
            <a:ext cx="28575" cy="285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D4C22B0-32AE-4AD3-AA51-D29D4953388B}"/>
              </a:ext>
            </a:extLst>
          </p:cNvPr>
          <p:cNvSpPr/>
          <p:nvPr/>
        </p:nvSpPr>
        <p:spPr bwMode="auto">
          <a:xfrm>
            <a:off x="130642" y="5936744"/>
            <a:ext cx="2209110" cy="764168"/>
          </a:xfrm>
          <a:prstGeom prst="rect">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9" name="TextBox 8">
            <a:extLst>
              <a:ext uri="{FF2B5EF4-FFF2-40B4-BE49-F238E27FC236}">
                <a16:creationId xmlns:a16="http://schemas.microsoft.com/office/drawing/2014/main" id="{344286D7-D418-45AD-AFBD-5C14AAC78673}"/>
              </a:ext>
            </a:extLst>
          </p:cNvPr>
          <p:cNvSpPr txBox="1"/>
          <p:nvPr/>
        </p:nvSpPr>
        <p:spPr>
          <a:xfrm>
            <a:off x="130642" y="6003860"/>
            <a:ext cx="1408379" cy="584775"/>
          </a:xfrm>
          <a:prstGeom prst="rect">
            <a:avLst/>
          </a:prstGeom>
          <a:noFill/>
        </p:spPr>
        <p:txBody>
          <a:bodyPr wrap="square" rtlCol="0">
            <a:spAutoFit/>
          </a:bodyPr>
          <a:lstStyle/>
          <a:p>
            <a:pPr algn="ctr"/>
            <a:r>
              <a:rPr lang="en-US" sz="1600" dirty="0">
                <a:solidFill>
                  <a:srgbClr val="FFFFFF"/>
                </a:solidFill>
                <a:latin typeface="Book Antiqua" panose="02040602050305030304" pitchFamily="18" charset="0"/>
              </a:rPr>
              <a:t>For activities press</a:t>
            </a:r>
          </a:p>
        </p:txBody>
      </p:sp>
      <p:pic>
        <p:nvPicPr>
          <p:cNvPr id="18439" name="Picture 7" descr="We are the flowers of one garden ~•~ We are all connected ..."/>
          <p:cNvPicPr>
            <a:picLocks noChangeAspect="1" noChangeArrowheads="1"/>
          </p:cNvPicPr>
          <p:nvPr/>
        </p:nvPicPr>
        <p:blipFill>
          <a:blip r:embed="rId5" cstate="print"/>
          <a:srcRect/>
          <a:stretch>
            <a:fillRect/>
          </a:stretch>
        </p:blipFill>
        <p:spPr bwMode="auto">
          <a:xfrm>
            <a:off x="1014304" y="764704"/>
            <a:ext cx="7004912" cy="4674889"/>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5" name="Object 4">
            <a:hlinkClick r:id="" action="ppaction://ole?verb=1"/>
            <a:extLst>
              <a:ext uri="{FF2B5EF4-FFF2-40B4-BE49-F238E27FC236}">
                <a16:creationId xmlns:a16="http://schemas.microsoft.com/office/drawing/2014/main" id="{B32F128F-90E0-41AF-9F27-8D5B30C2D450}"/>
              </a:ext>
            </a:extLst>
          </p:cNvPr>
          <p:cNvGraphicFramePr>
            <a:graphicFrameLocks noChangeAspect="1"/>
          </p:cNvGraphicFramePr>
          <p:nvPr>
            <p:extLst>
              <p:ext uri="{D42A27DB-BD31-4B8C-83A1-F6EECF244321}">
                <p14:modId xmlns:p14="http://schemas.microsoft.com/office/powerpoint/2010/main" val="891255527"/>
              </p:ext>
            </p:extLst>
          </p:nvPr>
        </p:nvGraphicFramePr>
        <p:xfrm>
          <a:off x="1475656" y="5999373"/>
          <a:ext cx="737499" cy="638910"/>
        </p:xfrm>
        <a:graphic>
          <a:graphicData uri="http://schemas.openxmlformats.org/presentationml/2006/ole">
            <mc:AlternateContent xmlns:mc="http://schemas.openxmlformats.org/markup-compatibility/2006">
              <mc:Choice xmlns:v="urn:schemas-microsoft-com:vml" Requires="v">
                <p:oleObj spid="_x0000_s1037" name="Document" showAsIcon="1" r:id="rId6" imgW="914400" imgH="792417" progId="Word.Document.12">
                  <p:embed/>
                </p:oleObj>
              </mc:Choice>
              <mc:Fallback>
                <p:oleObj name="Document" showAsIcon="1" r:id="rId6" imgW="914400" imgH="792417" progId="Word.Document.12">
                  <p:embed/>
                  <p:pic>
                    <p:nvPicPr>
                      <p:cNvPr id="0" name=""/>
                      <p:cNvPicPr/>
                      <p:nvPr/>
                    </p:nvPicPr>
                    <p:blipFill>
                      <a:blip r:embed="rId7"/>
                      <a:stretch>
                        <a:fillRect/>
                      </a:stretch>
                    </p:blipFill>
                    <p:spPr>
                      <a:xfrm>
                        <a:off x="1475656" y="5999373"/>
                        <a:ext cx="737499" cy="638910"/>
                      </a:xfrm>
                      <a:prstGeom prst="rect">
                        <a:avLst/>
                      </a:prstGeom>
                      <a:solidFill>
                        <a:schemeClr val="accent5">
                          <a:lumMod val="75000"/>
                        </a:schemeClr>
                      </a:solidFill>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404664"/>
            <a:ext cx="7704856" cy="1728192"/>
          </a:xfrm>
        </p:spPr>
        <p:txBody>
          <a:bodyPr>
            <a:normAutofit/>
          </a:bodyPr>
          <a:lstStyle/>
          <a:p>
            <a:br>
              <a:rPr lang="en-GB" dirty="0"/>
            </a:br>
            <a:endParaRPr lang="en-GB" dirty="0"/>
          </a:p>
        </p:txBody>
      </p:sp>
      <p:pic>
        <p:nvPicPr>
          <p:cNvPr id="4" name="Picture 3">
            <a:extLst>
              <a:ext uri="{FF2B5EF4-FFF2-40B4-BE49-F238E27FC236}">
                <a16:creationId xmlns:a16="http://schemas.microsoft.com/office/drawing/2014/main" id="{3F41688F-B493-4C03-9024-1C70F6D8A8D6}"/>
              </a:ext>
            </a:extLst>
          </p:cNvPr>
          <p:cNvPicPr>
            <a:picLocks noChangeAspect="1" noChangeArrowheads="1"/>
          </p:cNvPicPr>
          <p:nvPr/>
        </p:nvPicPr>
        <p:blipFill>
          <a:blip r:embed="rId4" cstate="print"/>
          <a:srcRect/>
          <a:stretch>
            <a:fillRect/>
          </a:stretch>
        </p:blipFill>
        <p:spPr bwMode="auto">
          <a:xfrm>
            <a:off x="4557713" y="3414713"/>
            <a:ext cx="28575" cy="28575"/>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song we are drops">
            <a:hlinkClick r:id="" action="ppaction://media"/>
            <a:extLst>
              <a:ext uri="{FF2B5EF4-FFF2-40B4-BE49-F238E27FC236}">
                <a16:creationId xmlns:a16="http://schemas.microsoft.com/office/drawing/2014/main" id="{75775E2F-D68A-42C0-956C-1680F61772E6}"/>
              </a:ext>
            </a:extLst>
          </p:cNvPr>
          <p:cNvPicPr>
            <a:picLocks noRot="1" noChangeAspect="1"/>
          </p:cNvPicPr>
          <p:nvPr>
            <a:videoFile r:link="rId1"/>
          </p:nvPr>
        </p:nvPicPr>
        <p:blipFill>
          <a:blip r:embed="rId5"/>
          <a:stretch>
            <a:fillRect/>
          </a:stretch>
        </p:blipFill>
        <p:spPr>
          <a:xfrm>
            <a:off x="323528" y="206642"/>
            <a:ext cx="8614816" cy="6461112"/>
          </a:xfrm>
          <a:prstGeom prst="rect">
            <a:avLst/>
          </a:prstGeom>
        </p:spPr>
      </p:pic>
    </p:spTree>
    <p:extLst>
      <p:ext uri="{BB962C8B-B14F-4D97-AF65-F5344CB8AC3E}">
        <p14:creationId xmlns:p14="http://schemas.microsoft.com/office/powerpoint/2010/main" val="1632851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432048"/>
          </a:xfrm>
        </p:spPr>
        <p:txBody>
          <a:bodyPr>
            <a:noAutofit/>
          </a:bodyPr>
          <a:lstStyle/>
          <a:p>
            <a:pPr algn="ctr"/>
            <a:br>
              <a:rPr lang="en-GB" b="1" dirty="0">
                <a:effectLst>
                  <a:outerShdw blurRad="50800" dist="38100" dir="2700000" algn="tl" rotWithShape="0">
                    <a:prstClr val="black">
                      <a:alpha val="40000"/>
                    </a:prstClr>
                  </a:outerShdw>
                </a:effectLst>
              </a:rPr>
            </a:b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The Rule of Thumb</a:t>
            </a:r>
          </a:p>
        </p:txBody>
      </p:sp>
      <p:pic>
        <p:nvPicPr>
          <p:cNvPr id="13314" name="Picture 2" descr="Finger Puppets Craft Play Hand KS2 Illustration - Twinkl"/>
          <p:cNvPicPr>
            <a:picLocks noChangeAspect="1" noChangeArrowheads="1"/>
          </p:cNvPicPr>
          <p:nvPr/>
        </p:nvPicPr>
        <p:blipFill>
          <a:blip r:embed="rId4" cstate="print"/>
          <a:srcRect l="27481" r="23664" b="764"/>
          <a:stretch>
            <a:fillRect/>
          </a:stretch>
        </p:blipFill>
        <p:spPr bwMode="auto">
          <a:xfrm>
            <a:off x="2574316" y="1191125"/>
            <a:ext cx="3995367" cy="4057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ction Button: Blank 3">
            <a:hlinkClick r:id="rId5" action="ppaction://hlinksldjump" highlightClick="1"/>
            <a:extLst>
              <a:ext uri="{FF2B5EF4-FFF2-40B4-BE49-F238E27FC236}">
                <a16:creationId xmlns:a16="http://schemas.microsoft.com/office/drawing/2014/main" id="{347786E1-14B2-438C-B3B6-CF930F60C109}"/>
              </a:ext>
            </a:extLst>
          </p:cNvPr>
          <p:cNvSpPr/>
          <p:nvPr/>
        </p:nvSpPr>
        <p:spPr bwMode="auto">
          <a:xfrm>
            <a:off x="5580112" y="6224660"/>
            <a:ext cx="1584176" cy="444700"/>
          </a:xfrm>
          <a:prstGeom prst="actionButtonBlank">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Arial" pitchFamily="34" charset="0"/>
              </a:rPr>
              <a:t>Main menu</a:t>
            </a:r>
          </a:p>
        </p:txBody>
      </p:sp>
      <p:sp>
        <p:nvSpPr>
          <p:cNvPr id="7" name="Action Button: Blank 6">
            <a:hlinkClick r:id="" action="ppaction://hlinkshowjump?jump=nextslide" highlightClick="1"/>
            <a:extLst>
              <a:ext uri="{FF2B5EF4-FFF2-40B4-BE49-F238E27FC236}">
                <a16:creationId xmlns:a16="http://schemas.microsoft.com/office/drawing/2014/main" id="{220859B6-A130-42FC-B53C-EA5EAA7A8113}"/>
              </a:ext>
            </a:extLst>
          </p:cNvPr>
          <p:cNvSpPr/>
          <p:nvPr/>
        </p:nvSpPr>
        <p:spPr bwMode="auto">
          <a:xfrm>
            <a:off x="7455285" y="6230986"/>
            <a:ext cx="1584176" cy="432048"/>
          </a:xfrm>
          <a:prstGeom prst="actionButtonBlank">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Arial" pitchFamily="34" charset="0"/>
              </a:rPr>
              <a:t>Next topic</a:t>
            </a:r>
          </a:p>
        </p:txBody>
      </p:sp>
      <p:sp>
        <p:nvSpPr>
          <p:cNvPr id="12" name="Rectangle 11">
            <a:extLst>
              <a:ext uri="{FF2B5EF4-FFF2-40B4-BE49-F238E27FC236}">
                <a16:creationId xmlns:a16="http://schemas.microsoft.com/office/drawing/2014/main" id="{61E88CF6-A5DA-4121-B304-8CA1478DEE73}"/>
              </a:ext>
            </a:extLst>
          </p:cNvPr>
          <p:cNvSpPr/>
          <p:nvPr/>
        </p:nvSpPr>
        <p:spPr bwMode="auto">
          <a:xfrm>
            <a:off x="130642" y="5936744"/>
            <a:ext cx="2209110" cy="764168"/>
          </a:xfrm>
          <a:prstGeom prst="rect">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3" name="TextBox 12">
            <a:extLst>
              <a:ext uri="{FF2B5EF4-FFF2-40B4-BE49-F238E27FC236}">
                <a16:creationId xmlns:a16="http://schemas.microsoft.com/office/drawing/2014/main" id="{E81E2D76-544D-4AE8-84D9-C714A8892955}"/>
              </a:ext>
            </a:extLst>
          </p:cNvPr>
          <p:cNvSpPr txBox="1"/>
          <p:nvPr/>
        </p:nvSpPr>
        <p:spPr>
          <a:xfrm>
            <a:off x="130642" y="6003860"/>
            <a:ext cx="1408379" cy="584775"/>
          </a:xfrm>
          <a:prstGeom prst="rect">
            <a:avLst/>
          </a:prstGeom>
          <a:noFill/>
        </p:spPr>
        <p:txBody>
          <a:bodyPr wrap="square" rtlCol="0">
            <a:spAutoFit/>
          </a:bodyPr>
          <a:lstStyle/>
          <a:p>
            <a:pPr algn="ctr"/>
            <a:r>
              <a:rPr lang="en-US" sz="1600" dirty="0">
                <a:solidFill>
                  <a:srgbClr val="FFFFFF"/>
                </a:solidFill>
                <a:latin typeface="Book Antiqua" panose="02040602050305030304" pitchFamily="18" charset="0"/>
              </a:rPr>
              <a:t>For activities press</a:t>
            </a:r>
          </a:p>
        </p:txBody>
      </p:sp>
      <p:graphicFrame>
        <p:nvGraphicFramePr>
          <p:cNvPr id="14" name="Object 13">
            <a:hlinkClick r:id="" action="ppaction://ole?verb=1"/>
            <a:extLst>
              <a:ext uri="{FF2B5EF4-FFF2-40B4-BE49-F238E27FC236}">
                <a16:creationId xmlns:a16="http://schemas.microsoft.com/office/drawing/2014/main" id="{C3792B4F-57CC-49CE-82BB-98CD1276C8C0}"/>
              </a:ext>
            </a:extLst>
          </p:cNvPr>
          <p:cNvGraphicFramePr>
            <a:graphicFrameLocks noChangeAspect="1"/>
          </p:cNvGraphicFramePr>
          <p:nvPr>
            <p:extLst>
              <p:ext uri="{D42A27DB-BD31-4B8C-83A1-F6EECF244321}">
                <p14:modId xmlns:p14="http://schemas.microsoft.com/office/powerpoint/2010/main" val="2699232816"/>
              </p:ext>
            </p:extLst>
          </p:nvPr>
        </p:nvGraphicFramePr>
        <p:xfrm>
          <a:off x="1475656" y="5999373"/>
          <a:ext cx="737499" cy="638910"/>
        </p:xfrm>
        <a:graphic>
          <a:graphicData uri="http://schemas.openxmlformats.org/presentationml/2006/ole">
            <mc:AlternateContent xmlns:mc="http://schemas.openxmlformats.org/markup-compatibility/2006">
              <mc:Choice xmlns:v="urn:schemas-microsoft-com:vml" Requires="v">
                <p:oleObj spid="_x0000_s2061" name="Document" showAsIcon="1" r:id="rId6" imgW="914400" imgH="792417" progId="Word.Document.12">
                  <p:embed/>
                </p:oleObj>
              </mc:Choice>
              <mc:Fallback>
                <p:oleObj name="Document" showAsIcon="1" r:id="rId6" imgW="914400" imgH="792417" progId="Word.Document.12">
                  <p:embed/>
                  <p:pic>
                    <p:nvPicPr>
                      <p:cNvPr id="5" name="Object 4">
                        <a:extLst>
                          <a:ext uri="{FF2B5EF4-FFF2-40B4-BE49-F238E27FC236}">
                            <a16:creationId xmlns:a16="http://schemas.microsoft.com/office/drawing/2014/main" id="{B32F128F-90E0-41AF-9F27-8D5B30C2D450}"/>
                          </a:ext>
                        </a:extLst>
                      </p:cNvPr>
                      <p:cNvPicPr/>
                      <p:nvPr/>
                    </p:nvPicPr>
                    <p:blipFill>
                      <a:blip r:embed="rId7"/>
                      <a:stretch>
                        <a:fillRect/>
                      </a:stretch>
                    </p:blipFill>
                    <p:spPr>
                      <a:xfrm>
                        <a:off x="1475656" y="5999373"/>
                        <a:ext cx="737499" cy="638910"/>
                      </a:xfrm>
                      <a:prstGeom prst="rect">
                        <a:avLst/>
                      </a:prstGeom>
                      <a:solidFill>
                        <a:schemeClr val="accent5">
                          <a:lumMod val="75000"/>
                        </a:schemeClr>
                      </a:solidFill>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3FD9EF-C58C-4B2C-88DC-C8E689154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484784"/>
            <a:ext cx="2879304" cy="4827401"/>
          </a:xfrm>
          <a:prstGeom prst="rect">
            <a:avLst/>
          </a:prstGeom>
        </p:spPr>
      </p:pic>
      <p:sp>
        <p:nvSpPr>
          <p:cNvPr id="7" name="Rectangle 6"/>
          <p:cNvSpPr/>
          <p:nvPr/>
        </p:nvSpPr>
        <p:spPr>
          <a:xfrm>
            <a:off x="791072" y="1938453"/>
            <a:ext cx="3816424" cy="3170099"/>
          </a:xfrm>
          <a:prstGeom prst="rect">
            <a:avLst/>
          </a:prstGeom>
          <a:effectLst/>
        </p:spPr>
        <p:txBody>
          <a:bodyPr wrap="square">
            <a:spAutoFit/>
          </a:bodyPr>
          <a:lstStyle/>
          <a:p>
            <a:pPr lvl="1" algn="ctr"/>
            <a:r>
              <a:rPr lang="en-US"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What places are special for </a:t>
            </a:r>
            <a:r>
              <a:rPr lang="en-US" sz="5000"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Bahá’ís</a:t>
            </a:r>
            <a:r>
              <a:rPr lang="en-US"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a:t>
            </a:r>
            <a:endParaRPr lang="en-GB"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892480" cy="936104"/>
          </a:xfrm>
        </p:spPr>
        <p:txBody>
          <a:bodyPr>
            <a:normAutofit fontScale="90000"/>
          </a:bodyPr>
          <a:lstStyle/>
          <a:p>
            <a:pPr algn="ct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Holy Places</a:t>
            </a:r>
            <a:b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br>
              <a:rPr lang="en-GB" sz="4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Shrine of Bahá’u’lláh</a:t>
            </a:r>
            <a:br>
              <a:rPr lang="en-GB" b="1" dirty="0">
                <a:latin typeface="Book Antiqua" pitchFamily="18" charset="0"/>
              </a:rPr>
            </a:br>
            <a:endParaRPr lang="en-GB" b="1" dirty="0">
              <a:latin typeface="Book Antiqua" pitchFamily="18" charset="0"/>
            </a:endParaRPr>
          </a:p>
        </p:txBody>
      </p:sp>
      <p:pic>
        <p:nvPicPr>
          <p:cNvPr id="172034" name="Picture 2"/>
          <p:cNvPicPr>
            <a:picLocks noGrp="1" noChangeAspect="1" noChangeArrowheads="1"/>
          </p:cNvPicPr>
          <p:nvPr>
            <p:ph idx="1"/>
          </p:nvPr>
        </p:nvPicPr>
        <p:blipFill>
          <a:blip r:embed="rId3" cstate="print"/>
          <a:stretch>
            <a:fillRect/>
          </a:stretch>
        </p:blipFill>
        <p:spPr bwMode="auto">
          <a:xfrm>
            <a:off x="1310089" y="1825625"/>
            <a:ext cx="6523821"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408"/>
            <a:ext cx="9144000" cy="1484784"/>
          </a:xfrm>
        </p:spPr>
        <p:txBody>
          <a:bodyPr>
            <a:normAutofit/>
          </a:bodyPr>
          <a:lstStyle/>
          <a:p>
            <a:pPr algn="ctr"/>
            <a:b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Gardens</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383939" y="1556792"/>
            <a:ext cx="8436533" cy="439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1152128"/>
          </a:xfrm>
        </p:spPr>
        <p:txBody>
          <a:bodyPr>
            <a:normAutofit/>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The </a:t>
            </a: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World Centre</a:t>
            </a:r>
            <a:br>
              <a:rPr lang="en-GB" b="1" dirty="0">
                <a:effectLst>
                  <a:outerShdw blurRad="50800" dist="38100" dir="2700000" algn="tl" rotWithShape="0">
                    <a:prstClr val="black">
                      <a:alpha val="40000"/>
                    </a:prstClr>
                  </a:outerShdw>
                </a:effectLst>
                <a:latin typeface="Book Antiqua" pitchFamily="18" charset="0"/>
              </a:rPr>
            </a:br>
            <a:endParaRPr lang="en-GB" b="1" dirty="0">
              <a:effectLst>
                <a:outerShdw blurRad="50800" dist="38100" dir="2700000" algn="tl" rotWithShape="0">
                  <a:prstClr val="black">
                    <a:alpha val="40000"/>
                  </a:prstClr>
                </a:outerShdw>
              </a:effectLst>
              <a:latin typeface="Book Antiqua" pitchFamily="18" charset="0"/>
            </a:endParaRPr>
          </a:p>
        </p:txBody>
      </p:sp>
      <p:pic>
        <p:nvPicPr>
          <p:cNvPr id="174082" name="Picture 2" descr="Baha'i Community of Monash"/>
          <p:cNvPicPr>
            <a:picLocks noGrp="1" noChangeAspect="1" noChangeArrowheads="1"/>
          </p:cNvPicPr>
          <p:nvPr>
            <p:ph idx="1"/>
          </p:nvPr>
        </p:nvPicPr>
        <p:blipFill>
          <a:blip r:embed="rId3" cstate="print"/>
          <a:srcRect l="2523" t="1700" r="8331"/>
          <a:stretch>
            <a:fillRect/>
          </a:stretch>
        </p:blipFill>
        <p:spPr bwMode="auto">
          <a:xfrm>
            <a:off x="810684" y="1700808"/>
            <a:ext cx="7522631"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4016"/>
            <a:ext cx="9144000" cy="1556792"/>
          </a:xfrm>
        </p:spPr>
        <p:txBody>
          <a:bodyPr/>
          <a:lstStyle/>
          <a:p>
            <a:pPr algn="ct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Houses of Worship</a:t>
            </a:r>
          </a:p>
        </p:txBody>
      </p:sp>
      <p:pic>
        <p:nvPicPr>
          <p:cNvPr id="176130" name="Picture 2"/>
          <p:cNvPicPr>
            <a:picLocks noGrp="1" noChangeAspect="1" noChangeArrowheads="1"/>
          </p:cNvPicPr>
          <p:nvPr>
            <p:ph idx="1"/>
          </p:nvPr>
        </p:nvPicPr>
        <p:blipFill>
          <a:blip r:embed="rId3" cstate="print"/>
          <a:srcRect/>
          <a:stretch>
            <a:fillRect/>
          </a:stretch>
        </p:blipFill>
        <p:spPr bwMode="auto">
          <a:xfrm>
            <a:off x="683568" y="1268760"/>
            <a:ext cx="7653590" cy="5162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5DF1A8-7498-4B89-A972-121C91782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304204"/>
            <a:ext cx="2879304" cy="4827401"/>
          </a:xfrm>
          <a:prstGeom prst="rect">
            <a:avLst/>
          </a:prstGeom>
        </p:spPr>
      </p:pic>
      <p:sp>
        <p:nvSpPr>
          <p:cNvPr id="7" name="Rectangle 6"/>
          <p:cNvSpPr/>
          <p:nvPr/>
        </p:nvSpPr>
        <p:spPr>
          <a:xfrm>
            <a:off x="611560" y="1459230"/>
            <a:ext cx="4104456" cy="3939540"/>
          </a:xfrm>
          <a:prstGeom prst="rect">
            <a:avLst/>
          </a:prstGeom>
        </p:spPr>
        <p:txBody>
          <a:bodyPr wrap="square">
            <a:spAutoFit/>
          </a:bodyPr>
          <a:lstStyle/>
          <a:p>
            <a:pPr lvl="1" algn="ctr"/>
            <a:r>
              <a:rPr lang="en-US"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What times of the year are special</a:t>
            </a:r>
          </a:p>
          <a:p>
            <a:pPr lvl="1" algn="ctr"/>
            <a:r>
              <a:rPr lang="en-US"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for Bahá’ís?</a:t>
            </a:r>
            <a:endParaRPr lang="en-GB"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8406"/>
            <a:ext cx="9144000" cy="1296144"/>
          </a:xfrm>
        </p:spPr>
        <p:txBody>
          <a:bodyPr>
            <a:normAutofit fontScale="90000"/>
          </a:bodyPr>
          <a:lstStyle/>
          <a:p>
            <a:pPr algn="ct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Celebrations</a:t>
            </a:r>
            <a:b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Naw</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Rúz</a:t>
            </a:r>
            <a:br>
              <a:rPr lang="en-GB" dirty="0"/>
            </a:br>
            <a:endParaRPr lang="en-GB" dirty="0"/>
          </a:p>
        </p:txBody>
      </p:sp>
      <p:pic>
        <p:nvPicPr>
          <p:cNvPr id="3" name="NawRuz">
            <a:hlinkClick r:id="" action="ppaction://media"/>
            <a:extLst>
              <a:ext uri="{FF2B5EF4-FFF2-40B4-BE49-F238E27FC236}">
                <a16:creationId xmlns:a16="http://schemas.microsoft.com/office/drawing/2014/main" id="{97E0AFD8-CAFC-4934-9B1D-1BFC5C7E8091}"/>
              </a:ext>
            </a:extLst>
          </p:cNvPr>
          <p:cNvPicPr>
            <a:picLocks noChangeAspect="1"/>
          </p:cNvPicPr>
          <p:nvPr>
            <a:audioFile r:link="rId1"/>
          </p:nvPr>
        </p:nvPicPr>
        <p:blipFill>
          <a:blip r:embed="rId4" cstate="print"/>
          <a:stretch>
            <a:fillRect/>
          </a:stretch>
        </p:blipFill>
        <p:spPr>
          <a:xfrm>
            <a:off x="7897572" y="5805264"/>
            <a:ext cx="620752" cy="620752"/>
          </a:xfrm>
          <a:prstGeom prst="rect">
            <a:avLst/>
          </a:prstGeom>
        </p:spPr>
      </p:pic>
      <p:sp>
        <p:nvSpPr>
          <p:cNvPr id="5" name="Rectangle 4">
            <a:extLst>
              <a:ext uri="{FF2B5EF4-FFF2-40B4-BE49-F238E27FC236}">
                <a16:creationId xmlns:a16="http://schemas.microsoft.com/office/drawing/2014/main" id="{35E26312-747B-4EB1-A4DF-315D153B72E8}"/>
              </a:ext>
            </a:extLst>
          </p:cNvPr>
          <p:cNvSpPr/>
          <p:nvPr/>
        </p:nvSpPr>
        <p:spPr>
          <a:xfrm>
            <a:off x="7474414" y="6324393"/>
            <a:ext cx="1467068" cy="461665"/>
          </a:xfrm>
          <a:prstGeom prst="rect">
            <a:avLst/>
          </a:prstGeom>
        </p:spPr>
        <p:txBody>
          <a:bodyPr wrap="none">
            <a:spAutoFit/>
          </a:bodyPr>
          <a:lstStyle/>
          <a:p>
            <a:pPr lvl="0"/>
            <a:r>
              <a:rPr lang="en-US" sz="2400" b="1" dirty="0" err="1">
                <a:solidFill>
                  <a:srgbClr val="FFFFFF"/>
                </a:solidFill>
                <a:latin typeface="arial" panose="020B0604020202020204" pitchFamily="34" charset="0"/>
              </a:rPr>
              <a:t>Naw</a:t>
            </a:r>
            <a:r>
              <a:rPr lang="en-US" sz="2400" b="1" dirty="0">
                <a:solidFill>
                  <a:srgbClr val="FFFFFF"/>
                </a:solidFill>
                <a:latin typeface="arial" panose="020B0604020202020204" pitchFamily="34" charset="0"/>
              </a:rPr>
              <a:t> </a:t>
            </a:r>
            <a:r>
              <a:rPr lang="en-US" sz="2400" b="1" dirty="0" err="1">
                <a:solidFill>
                  <a:srgbClr val="FFFFFF"/>
                </a:solidFill>
                <a:latin typeface="arial" panose="020B0604020202020204" pitchFamily="34" charset="0"/>
              </a:rPr>
              <a:t>Rúz</a:t>
            </a:r>
            <a:endParaRPr lang="en-US" sz="2400" b="1" dirty="0">
              <a:solidFill>
                <a:srgbClr val="FFFFFF"/>
              </a:solidFill>
            </a:endParaRPr>
          </a:p>
        </p:txBody>
      </p:sp>
      <p:pic>
        <p:nvPicPr>
          <p:cNvPr id="7" name="Content Placeholder 6">
            <a:extLst>
              <a:ext uri="{FF2B5EF4-FFF2-40B4-BE49-F238E27FC236}">
                <a16:creationId xmlns:a16="http://schemas.microsoft.com/office/drawing/2014/main" id="{F7718242-E0E7-4B3E-AC75-4E7493736B62}"/>
              </a:ext>
            </a:extLst>
          </p:cNvPr>
          <p:cNvPicPr>
            <a:picLocks noGrp="1" noChangeAspect="1"/>
          </p:cNvPicPr>
          <p:nvPr>
            <p:ph idx="1"/>
          </p:nvPr>
        </p:nvPicPr>
        <p:blipFill>
          <a:blip r:embed="rId5" cstate="print"/>
          <a:stretch>
            <a:fillRect/>
          </a:stretch>
        </p:blipFill>
        <p:spPr>
          <a:xfrm>
            <a:off x="1052682" y="1373454"/>
            <a:ext cx="6844890" cy="463806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682373"/>
            </a:gs>
            <a:gs pos="23000">
              <a:srgbClr val="682373">
                <a:lumMod val="85000"/>
                <a:lumOff val="15000"/>
              </a:srgbClr>
            </a:gs>
            <a:gs pos="69000">
              <a:srgbClr val="682373">
                <a:lumMod val="85000"/>
                <a:lumOff val="15000"/>
              </a:srgbClr>
            </a:gs>
            <a:gs pos="97000">
              <a:srgbClr val="682373"/>
            </a:gs>
          </a:gsLst>
          <a:path path="circle">
            <a:fillToRect l="50000" t="50000" r="50000" b="5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0E98D8-7F17-49DD-87F5-30D05BF80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328098"/>
            <a:ext cx="2879304" cy="5261142"/>
          </a:xfrm>
          <a:prstGeom prst="rect">
            <a:avLst/>
          </a:prstGeom>
        </p:spPr>
      </p:pic>
      <p:sp>
        <p:nvSpPr>
          <p:cNvPr id="2" name="Title 1"/>
          <p:cNvSpPr>
            <a:spLocks noGrp="1"/>
          </p:cNvSpPr>
          <p:nvPr>
            <p:ph type="title"/>
          </p:nvPr>
        </p:nvSpPr>
        <p:spPr>
          <a:xfrm>
            <a:off x="1547664" y="76510"/>
            <a:ext cx="3888432" cy="648072"/>
          </a:xfrm>
        </p:spPr>
        <p:txBody>
          <a:bodyPr/>
          <a:lstStyle/>
          <a:p>
            <a:pPr algn="ctr"/>
            <a:r>
              <a:rPr lang="en-US"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Topics</a:t>
            </a:r>
          </a:p>
        </p:txBody>
      </p:sp>
      <p:sp>
        <p:nvSpPr>
          <p:cNvPr id="4" name="Action Button: Blank 3">
            <a:hlinkClick r:id="" action="ppaction://hlinkshowjump?jump=nextslide" highlightClick="1"/>
            <a:extLst>
              <a:ext uri="{FF2B5EF4-FFF2-40B4-BE49-F238E27FC236}">
                <a16:creationId xmlns:a16="http://schemas.microsoft.com/office/drawing/2014/main" id="{C39A1E06-1D03-4DCD-8400-4E9A80C2925E}"/>
              </a:ext>
            </a:extLst>
          </p:cNvPr>
          <p:cNvSpPr/>
          <p:nvPr/>
        </p:nvSpPr>
        <p:spPr bwMode="auto">
          <a:xfrm>
            <a:off x="611561" y="861122"/>
            <a:ext cx="2160240" cy="445170"/>
          </a:xfrm>
          <a:prstGeom prst="actionButtonBlank">
            <a:avLst/>
          </a:prstGeom>
          <a:solidFill>
            <a:schemeClr val="accent1">
              <a:lumMod val="75000"/>
            </a:schemeClr>
          </a:solidFill>
          <a:ln>
            <a:noFill/>
            <a:headEnd type="none" w="med" len="med"/>
            <a:tailEnd type="none" w="med" len="med"/>
          </a:ln>
          <a:effectLst>
            <a:outerShdw blurRad="190500" dist="228600" dir="2700000" sx="94000" sy="94000" algn="ctr">
              <a:srgbClr val="000000">
                <a:alpha val="30000"/>
              </a:srgbClr>
            </a:outerShdw>
          </a:effectLst>
          <a:scene3d>
            <a:camera prst="orthographicFront">
              <a:rot lat="0" lon="0" rev="0"/>
            </a:camera>
            <a:lightRig rig="glow" dir="t">
              <a:rot lat="0" lon="0" rev="4800000"/>
            </a:lightRig>
          </a:scene3d>
          <a:sp3d prstMaterial="matte">
            <a:bevelT w="127000" h="63500" prst="artDeco"/>
          </a:sp3d>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1A0E00"/>
                </a:solidFill>
                <a:latin typeface="Arial" pitchFamily="34" charset="0"/>
              </a:rPr>
              <a:t>Press for topic</a:t>
            </a:r>
          </a:p>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rgbClr val="1A0E00"/>
              </a:solidFill>
              <a:latin typeface="Arial" pitchFamily="34" charset="0"/>
            </a:endParaRPr>
          </a:p>
        </p:txBody>
      </p:sp>
      <p:sp>
        <p:nvSpPr>
          <p:cNvPr id="3" name="Content Placeholder 2"/>
          <p:cNvSpPr>
            <a:spLocks noGrp="1"/>
          </p:cNvSpPr>
          <p:nvPr>
            <p:ph idx="1"/>
          </p:nvPr>
        </p:nvSpPr>
        <p:spPr>
          <a:xfrm>
            <a:off x="-6277" y="1442832"/>
            <a:ext cx="9144000" cy="5843994"/>
          </a:xfrm>
        </p:spPr>
        <p:txBody>
          <a:bodyPr>
            <a:normAutofit/>
          </a:bodyPr>
          <a:lstStyle/>
          <a:p>
            <a:pPr lvl="1"/>
            <a:r>
              <a:rPr lang="en-US" sz="3000" b="1" dirty="0">
                <a:solidFill>
                  <a:srgbClr val="FFFF00"/>
                </a:solidFill>
                <a:effectLst>
                  <a:outerShdw blurRad="50800" dist="38100" dir="2700000" algn="tl" rotWithShape="0">
                    <a:prstClr val="black">
                      <a:alpha val="40000"/>
                    </a:prstClr>
                  </a:outerShdw>
                </a:effectLst>
                <a:latin typeface="Book Antiqua" pitchFamily="18" charset="0"/>
              </a:rPr>
              <a:t>Who is special in the Bahá’í Faith?</a:t>
            </a:r>
          </a:p>
          <a:p>
            <a:pPr lvl="1"/>
            <a:r>
              <a:rPr lang="en-GB" sz="3000" b="1" dirty="0">
                <a:solidFill>
                  <a:srgbClr val="FFFF00"/>
                </a:solidFill>
                <a:effectLst>
                  <a:outerShdw blurRad="50800" dist="38100" dir="2700000" algn="tl" rotWithShape="0">
                    <a:prstClr val="black">
                      <a:alpha val="40000"/>
                    </a:prstClr>
                  </a:outerShdw>
                </a:effectLst>
                <a:latin typeface="Book Antiqua" pitchFamily="18" charset="0"/>
              </a:rPr>
              <a:t>Why is togetherness important?</a:t>
            </a:r>
            <a:br>
              <a:rPr lang="en-GB" sz="3000" b="1" dirty="0">
                <a:solidFill>
                  <a:srgbClr val="FFFF00"/>
                </a:solidFill>
                <a:effectLst>
                  <a:outerShdw blurRad="50800" dist="38100" dir="2700000" algn="tl" rotWithShape="0">
                    <a:prstClr val="black">
                      <a:alpha val="40000"/>
                    </a:prstClr>
                  </a:outerShdw>
                </a:effectLst>
                <a:latin typeface="Book Antiqua" pitchFamily="18" charset="0"/>
              </a:rPr>
            </a:br>
            <a:endParaRPr lang="en-GB" sz="3000" b="1" dirty="0">
              <a:solidFill>
                <a:srgbClr val="FFFF00"/>
              </a:solidFill>
              <a:latin typeface="Book Antiqua" pitchFamily="18" charset="0"/>
            </a:endParaRPr>
          </a:p>
          <a:p>
            <a:pPr marL="0" lvl="0" indent="0">
              <a:buNone/>
            </a:pPr>
            <a:endParaRPr lang="en-GB" sz="3000" b="1" dirty="0">
              <a:solidFill>
                <a:srgbClr val="0091FE"/>
              </a:solidFill>
              <a:effectLst>
                <a:outerShdw blurRad="50800" dist="38100" dir="2700000" algn="tl" rotWithShape="0">
                  <a:prstClr val="black">
                    <a:alpha val="40000"/>
                  </a:prstClr>
                </a:outerShdw>
              </a:effectLst>
              <a:latin typeface="Book Antiqua" pitchFamily="18" charset="0"/>
            </a:endParaRPr>
          </a:p>
          <a:p>
            <a:pPr lvl="1"/>
            <a:r>
              <a:rPr lang="en-US" sz="3000" b="1" dirty="0">
                <a:solidFill>
                  <a:srgbClr val="0091FE"/>
                </a:solidFill>
                <a:effectLst>
                  <a:outerShdw blurRad="50800" dist="38100" dir="2700000" algn="tl" rotWithShape="0">
                    <a:prstClr val="black">
                      <a:alpha val="40000"/>
                    </a:prstClr>
                  </a:outerShdw>
                </a:effectLst>
                <a:latin typeface="Book Antiqua" pitchFamily="18" charset="0"/>
              </a:rPr>
              <a:t>What places are special for Bahá’ís?</a:t>
            </a:r>
          </a:p>
          <a:p>
            <a:pPr lvl="1"/>
            <a:r>
              <a:rPr lang="en-US" sz="3000" b="1" dirty="0">
                <a:solidFill>
                  <a:srgbClr val="0091FE"/>
                </a:solidFill>
                <a:effectLst>
                  <a:outerShdw blurRad="50800" dist="38100" dir="2700000" algn="tl" rotWithShape="0">
                    <a:prstClr val="black">
                      <a:alpha val="40000"/>
                    </a:prstClr>
                  </a:outerShdw>
                </a:effectLst>
                <a:latin typeface="Book Antiqua" pitchFamily="18" charset="0"/>
              </a:rPr>
              <a:t>What times of the year are special</a:t>
            </a:r>
          </a:p>
          <a:p>
            <a:pPr marL="342900" lvl="1" indent="0">
              <a:buNone/>
            </a:pPr>
            <a:r>
              <a:rPr lang="en-US" sz="3000" b="1" dirty="0">
                <a:solidFill>
                  <a:srgbClr val="0091FE"/>
                </a:solidFill>
                <a:effectLst>
                  <a:outerShdw blurRad="50800" dist="38100" dir="2700000" algn="tl" rotWithShape="0">
                    <a:prstClr val="black">
                      <a:alpha val="40000"/>
                    </a:prstClr>
                  </a:outerShdw>
                </a:effectLst>
                <a:latin typeface="Book Antiqua" pitchFamily="18" charset="0"/>
              </a:rPr>
              <a:t>  for Bahá’ís?</a:t>
            </a:r>
            <a:br>
              <a:rPr lang="en-US" sz="3000" b="1" dirty="0">
                <a:solidFill>
                  <a:srgbClr val="0091FE"/>
                </a:solidFill>
                <a:effectLst>
                  <a:outerShdw blurRad="50800" dist="38100" dir="2700000" algn="tl" rotWithShape="0">
                    <a:prstClr val="black">
                      <a:alpha val="40000"/>
                    </a:prstClr>
                  </a:outerShdw>
                </a:effectLst>
                <a:latin typeface="Book Antiqua" pitchFamily="18" charset="0"/>
              </a:rPr>
            </a:br>
            <a:endParaRPr lang="en-GB" sz="3400" b="1" dirty="0">
              <a:solidFill>
                <a:srgbClr val="0091FE"/>
              </a:solidFill>
              <a:latin typeface="Book Antiqua" pitchFamily="18" charset="0"/>
            </a:endParaRPr>
          </a:p>
          <a:p>
            <a:pPr marL="342900" lvl="1" indent="0">
              <a:buNone/>
            </a:pPr>
            <a:endParaRPr lang="en-GB" sz="3000" b="1" dirty="0">
              <a:solidFill>
                <a:srgbClr val="00B050"/>
              </a:solidFill>
              <a:effectLst>
                <a:outerShdw blurRad="50800" dist="38100" dir="2700000" algn="tl" rotWithShape="0">
                  <a:prstClr val="black">
                    <a:alpha val="40000"/>
                  </a:prstClr>
                </a:outerShdw>
              </a:effectLst>
              <a:latin typeface="Book Antiqua" pitchFamily="18" charset="0"/>
            </a:endParaRPr>
          </a:p>
          <a:p>
            <a:pPr lvl="1"/>
            <a:r>
              <a:rPr lang="en-US" sz="3000" b="1" dirty="0">
                <a:solidFill>
                  <a:srgbClr val="00B050"/>
                </a:solidFill>
                <a:effectLst>
                  <a:outerShdw blurRad="50800" dist="38100" dir="2700000" algn="tl" rotWithShape="0">
                    <a:prstClr val="black">
                      <a:alpha val="40000"/>
                    </a:prstClr>
                  </a:outerShdw>
                </a:effectLst>
                <a:latin typeface="Book Antiqua" pitchFamily="18" charset="0"/>
              </a:rPr>
              <a:t>Children in the </a:t>
            </a:r>
            <a:r>
              <a:rPr lang="en-US" sz="3000" b="1">
                <a:solidFill>
                  <a:srgbClr val="00B050"/>
                </a:solidFill>
                <a:effectLst>
                  <a:outerShdw blurRad="50800" dist="38100" dir="2700000" algn="tl" rotWithShape="0">
                    <a:prstClr val="black">
                      <a:alpha val="40000"/>
                    </a:prstClr>
                  </a:outerShdw>
                </a:effectLst>
                <a:latin typeface="Book Antiqua" pitchFamily="18" charset="0"/>
              </a:rPr>
              <a:t>Bahá’í Faith</a:t>
            </a:r>
            <a:endParaRPr lang="en-US" sz="3000" b="1" dirty="0">
              <a:solidFill>
                <a:srgbClr val="00B050"/>
              </a:solidFill>
              <a:effectLst>
                <a:outerShdw blurRad="50800" dist="38100" dir="2700000" algn="tl" rotWithShape="0">
                  <a:prstClr val="black">
                    <a:alpha val="40000"/>
                  </a:prstClr>
                </a:outerShdw>
              </a:effectLst>
              <a:latin typeface="Book Antiqua" pitchFamily="18" charset="0"/>
            </a:endParaRPr>
          </a:p>
          <a:p>
            <a:pPr lvl="1"/>
            <a:r>
              <a:rPr lang="en-US" sz="3000" b="1" dirty="0">
                <a:solidFill>
                  <a:srgbClr val="00B050"/>
                </a:solidFill>
                <a:effectLst>
                  <a:outerShdw blurRad="50800" dist="38100" dir="2700000" algn="tl" rotWithShape="0">
                    <a:prstClr val="black">
                      <a:alpha val="40000"/>
                    </a:prstClr>
                  </a:outerShdw>
                </a:effectLst>
                <a:latin typeface="Book Antiqua" pitchFamily="18" charset="0"/>
              </a:rPr>
              <a:t>How do Bahá’ís see the world and care for it?</a:t>
            </a:r>
            <a:endParaRPr lang="en-GB" dirty="0"/>
          </a:p>
          <a:p>
            <a:pPr lvl="1"/>
            <a:endParaRPr lang="en-GB" dirty="0"/>
          </a:p>
        </p:txBody>
      </p:sp>
      <p:sp>
        <p:nvSpPr>
          <p:cNvPr id="5" name="Action Button: Blank 4">
            <a:hlinkClick r:id="rId4" action="ppaction://hlinksldjump" highlightClick="1"/>
            <a:extLst>
              <a:ext uri="{FF2B5EF4-FFF2-40B4-BE49-F238E27FC236}">
                <a16:creationId xmlns:a16="http://schemas.microsoft.com/office/drawing/2014/main" id="{920698D7-308C-4164-87B2-B69F92E645C4}"/>
              </a:ext>
            </a:extLst>
          </p:cNvPr>
          <p:cNvSpPr/>
          <p:nvPr/>
        </p:nvSpPr>
        <p:spPr bwMode="auto">
          <a:xfrm>
            <a:off x="611561" y="2736084"/>
            <a:ext cx="2160240" cy="445170"/>
          </a:xfrm>
          <a:prstGeom prst="actionButtonBlank">
            <a:avLst/>
          </a:prstGeom>
          <a:solidFill>
            <a:srgbClr val="00B0F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1A0E00"/>
                </a:solidFill>
                <a:effectLst/>
                <a:latin typeface="Arial" pitchFamily="34" charset="0"/>
              </a:rPr>
              <a:t>Press for topic</a:t>
            </a:r>
          </a:p>
        </p:txBody>
      </p:sp>
      <p:sp>
        <p:nvSpPr>
          <p:cNvPr id="7" name="Action Button: Blank 6">
            <a:hlinkClick r:id="rId5" action="ppaction://hlinksldjump" highlightClick="1"/>
            <a:extLst>
              <a:ext uri="{FF2B5EF4-FFF2-40B4-BE49-F238E27FC236}">
                <a16:creationId xmlns:a16="http://schemas.microsoft.com/office/drawing/2014/main" id="{C5D5C50E-2356-46BA-80F7-EA44C82CC848}"/>
              </a:ext>
            </a:extLst>
          </p:cNvPr>
          <p:cNvSpPr/>
          <p:nvPr/>
        </p:nvSpPr>
        <p:spPr bwMode="auto">
          <a:xfrm>
            <a:off x="611561" y="4980268"/>
            <a:ext cx="2160240" cy="434900"/>
          </a:xfrm>
          <a:prstGeom prst="actionButtonBlank">
            <a:avLst/>
          </a:prstGeom>
          <a:solidFill>
            <a:srgbClr val="009644"/>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1A0E00"/>
                </a:solidFill>
                <a:effectLst/>
                <a:latin typeface="Arial" pitchFamily="34" charset="0"/>
              </a:rPr>
              <a:t>Press for topic</a:t>
            </a:r>
          </a:p>
        </p:txBody>
      </p:sp>
    </p:spTree>
    <p:extLst>
      <p:ext uri="{BB962C8B-B14F-4D97-AF65-F5344CB8AC3E}">
        <p14:creationId xmlns:p14="http://schemas.microsoft.com/office/powerpoint/2010/main" val="362282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F6046F-19AD-4AC7-B5FD-AD0A73E0934A}"/>
              </a:ext>
            </a:extLst>
          </p:cNvPr>
          <p:cNvSpPr>
            <a:spLocks noGrp="1"/>
          </p:cNvSpPr>
          <p:nvPr>
            <p:ph type="title"/>
          </p:nvPr>
        </p:nvSpPr>
        <p:spPr>
          <a:xfrm>
            <a:off x="0" y="224951"/>
            <a:ext cx="9144000" cy="520431"/>
          </a:xfrm>
        </p:spPr>
        <p:txBody>
          <a:bodyPr>
            <a:noAutofit/>
          </a:bodyPr>
          <a:lstStyle/>
          <a:p>
            <a:pPr algn="ctr"/>
            <a:r>
              <a:rPr lang="en-GB" sz="32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Why do </a:t>
            </a:r>
            <a:r>
              <a:rPr lang="en-GB" sz="3200"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Bahá’ís</a:t>
            </a:r>
            <a:r>
              <a:rPr lang="en-GB" sz="32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celebrate their new year </a:t>
            </a:r>
            <a:br>
              <a:rPr lang="en-GB" sz="32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r>
              <a:rPr lang="en-GB" sz="32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on the first day of spring?</a:t>
            </a:r>
            <a:endParaRPr lang="en-GB" sz="3200" b="1" dirty="0">
              <a:effectLst>
                <a:outerShdw blurRad="50800" dist="38100" dir="2700000" algn="tl" rotWithShape="0">
                  <a:prstClr val="black">
                    <a:alpha val="40000"/>
                  </a:prstClr>
                </a:outerShdw>
              </a:effectLst>
            </a:endParaRPr>
          </a:p>
        </p:txBody>
      </p:sp>
      <p:pic>
        <p:nvPicPr>
          <p:cNvPr id="12" name="Picture 2" descr="Chipmunk Hibernation">
            <a:extLst>
              <a:ext uri="{FF2B5EF4-FFF2-40B4-BE49-F238E27FC236}">
                <a16:creationId xmlns:a16="http://schemas.microsoft.com/office/drawing/2014/main" id="{B90C70D8-6524-4978-A143-5773082482DC}"/>
              </a:ext>
            </a:extLst>
          </p:cNvPr>
          <p:cNvPicPr>
            <a:picLocks noChangeAspect="1" noChangeArrowheads="1"/>
          </p:cNvPicPr>
          <p:nvPr/>
        </p:nvPicPr>
        <p:blipFill>
          <a:blip r:embed="rId3" cstate="print"/>
          <a:srcRect/>
          <a:stretch>
            <a:fillRect/>
          </a:stretch>
        </p:blipFill>
        <p:spPr bwMode="auto">
          <a:xfrm>
            <a:off x="267056" y="1014602"/>
            <a:ext cx="4148801" cy="275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49BD92C1-0DCE-49BF-A924-3A5DAF4C71FF}"/>
              </a:ext>
            </a:extLst>
          </p:cNvPr>
          <p:cNvPicPr>
            <a:picLocks noChangeAspect="1"/>
          </p:cNvPicPr>
          <p:nvPr/>
        </p:nvPicPr>
        <p:blipFill>
          <a:blip r:embed="rId4" cstate="print"/>
          <a:stretch>
            <a:fillRect/>
          </a:stretch>
        </p:blipFill>
        <p:spPr>
          <a:xfrm>
            <a:off x="4475729" y="941002"/>
            <a:ext cx="4484963" cy="2979297"/>
          </a:xfrm>
          <a:prstGeom prst="rect">
            <a:avLst/>
          </a:prstGeom>
        </p:spPr>
      </p:pic>
      <p:pic>
        <p:nvPicPr>
          <p:cNvPr id="13" name="Picture 12" descr="Beautiful Green Spring Tree">
            <a:extLst>
              <a:ext uri="{FF2B5EF4-FFF2-40B4-BE49-F238E27FC236}">
                <a16:creationId xmlns:a16="http://schemas.microsoft.com/office/drawing/2014/main" id="{4925CE40-4535-40CE-8EF0-7D9C50FBC71B}"/>
              </a:ext>
            </a:extLst>
          </p:cNvPr>
          <p:cNvPicPr>
            <a:picLocks noChangeAspect="1" noChangeArrowheads="1"/>
          </p:cNvPicPr>
          <p:nvPr/>
        </p:nvPicPr>
        <p:blipFill>
          <a:blip r:embed="rId5" cstate="print"/>
          <a:srcRect/>
          <a:stretch>
            <a:fillRect/>
          </a:stretch>
        </p:blipFill>
        <p:spPr bwMode="auto">
          <a:xfrm>
            <a:off x="265109" y="3933451"/>
            <a:ext cx="4148800" cy="2757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A8C2821-B188-4206-9855-CD844315127C}"/>
              </a:ext>
            </a:extLst>
          </p:cNvPr>
          <p:cNvPicPr>
            <a:picLocks noChangeAspect="1"/>
          </p:cNvPicPr>
          <p:nvPr/>
        </p:nvPicPr>
        <p:blipFill>
          <a:blip r:embed="rId6" cstate="print"/>
          <a:stretch>
            <a:fillRect/>
          </a:stretch>
        </p:blipFill>
        <p:spPr>
          <a:xfrm>
            <a:off x="4476486" y="3858134"/>
            <a:ext cx="4484206" cy="30160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2008"/>
            <a:ext cx="9144000" cy="1340768"/>
          </a:xfrm>
        </p:spPr>
        <p:txBody>
          <a:bodyPr>
            <a:normAutofit/>
          </a:bodyPr>
          <a:lstStyle/>
          <a:p>
            <a:pPr algn="ct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Naw</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Rúz Celebrations</a:t>
            </a:r>
            <a:br>
              <a:rPr lang="en-GB" b="1" dirty="0">
                <a:effectLst>
                  <a:outerShdw blurRad="50800" dist="38100" dir="2700000" algn="tl" rotWithShape="0">
                    <a:prstClr val="black">
                      <a:alpha val="40000"/>
                    </a:prstClr>
                  </a:outerShdw>
                </a:effectLst>
                <a:latin typeface="Book Antiqua" pitchFamily="18" charset="0"/>
              </a:rPr>
            </a:br>
            <a:endParaRPr lang="en-GB" b="1" dirty="0">
              <a:effectLst>
                <a:outerShdw blurRad="50800" dist="38100" dir="2700000" algn="tl" rotWithShape="0">
                  <a:prstClr val="black">
                    <a:alpha val="40000"/>
                  </a:prstClr>
                </a:outerShdw>
              </a:effectLst>
              <a:latin typeface="Book Antiqua" pitchFamily="18" charset="0"/>
            </a:endParaRPr>
          </a:p>
        </p:txBody>
      </p:sp>
      <p:pic>
        <p:nvPicPr>
          <p:cNvPr id="178178" name="Picture 2"/>
          <p:cNvPicPr>
            <a:picLocks noGrp="1" noChangeAspect="1" noChangeArrowheads="1"/>
          </p:cNvPicPr>
          <p:nvPr>
            <p:ph idx="1"/>
          </p:nvPr>
        </p:nvPicPr>
        <p:blipFill>
          <a:blip r:embed="rId4" cstate="print"/>
          <a:srcRect/>
          <a:stretch>
            <a:fillRect/>
          </a:stretch>
        </p:blipFill>
        <p:spPr bwMode="auto">
          <a:xfrm>
            <a:off x="288318" y="3462591"/>
            <a:ext cx="4200466" cy="2270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8180" name="Picture 4"/>
          <p:cNvPicPr>
            <a:picLocks noChangeAspect="1" noChangeArrowheads="1"/>
          </p:cNvPicPr>
          <p:nvPr/>
        </p:nvPicPr>
        <p:blipFill>
          <a:blip r:embed="rId5" cstate="print"/>
          <a:srcRect t="6265" r="3340"/>
          <a:stretch>
            <a:fillRect/>
          </a:stretch>
        </p:blipFill>
        <p:spPr bwMode="auto">
          <a:xfrm>
            <a:off x="4777101" y="698173"/>
            <a:ext cx="3941639" cy="2513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8181" name="Picture 5"/>
          <p:cNvPicPr>
            <a:picLocks noChangeAspect="1" noChangeArrowheads="1"/>
          </p:cNvPicPr>
          <p:nvPr/>
        </p:nvPicPr>
        <p:blipFill>
          <a:blip r:embed="rId6" cstate="print"/>
          <a:srcRect/>
          <a:stretch>
            <a:fillRect/>
          </a:stretch>
        </p:blipFill>
        <p:spPr bwMode="auto">
          <a:xfrm>
            <a:off x="288318" y="698173"/>
            <a:ext cx="4200466"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NuneatonNawRuz.jpg"/>
          <p:cNvPicPr>
            <a:picLocks noChangeAspect="1"/>
          </p:cNvPicPr>
          <p:nvPr/>
        </p:nvPicPr>
        <p:blipFill>
          <a:blip r:embed="rId7" cstate="print"/>
          <a:stretch>
            <a:fillRect/>
          </a:stretch>
        </p:blipFill>
        <p:spPr>
          <a:xfrm>
            <a:off x="4747376" y="3445471"/>
            <a:ext cx="4001088" cy="2287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9E128DC2-0A47-4220-A498-C3832339611C}"/>
              </a:ext>
            </a:extLst>
          </p:cNvPr>
          <p:cNvSpPr/>
          <p:nvPr/>
        </p:nvSpPr>
        <p:spPr bwMode="auto">
          <a:xfrm>
            <a:off x="130642" y="5936744"/>
            <a:ext cx="2209110" cy="764168"/>
          </a:xfrm>
          <a:prstGeom prst="rect">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5" name="TextBox 14">
            <a:extLst>
              <a:ext uri="{FF2B5EF4-FFF2-40B4-BE49-F238E27FC236}">
                <a16:creationId xmlns:a16="http://schemas.microsoft.com/office/drawing/2014/main" id="{AA9BE645-7CCF-4BB2-90E9-04F01E809636}"/>
              </a:ext>
            </a:extLst>
          </p:cNvPr>
          <p:cNvSpPr txBox="1"/>
          <p:nvPr/>
        </p:nvSpPr>
        <p:spPr>
          <a:xfrm>
            <a:off x="130642" y="6003860"/>
            <a:ext cx="1408379" cy="584775"/>
          </a:xfrm>
          <a:prstGeom prst="rect">
            <a:avLst/>
          </a:prstGeom>
          <a:noFill/>
        </p:spPr>
        <p:txBody>
          <a:bodyPr wrap="square" rtlCol="0">
            <a:spAutoFit/>
          </a:bodyPr>
          <a:lstStyle/>
          <a:p>
            <a:pPr algn="ctr"/>
            <a:r>
              <a:rPr lang="en-US" sz="1600" dirty="0">
                <a:solidFill>
                  <a:srgbClr val="FFFFFF"/>
                </a:solidFill>
                <a:latin typeface="Book Antiqua" panose="02040602050305030304" pitchFamily="18" charset="0"/>
              </a:rPr>
              <a:t>For activities press</a:t>
            </a:r>
          </a:p>
        </p:txBody>
      </p:sp>
      <p:graphicFrame>
        <p:nvGraphicFramePr>
          <p:cNvPr id="16" name="Object 15">
            <a:hlinkClick r:id="" action="ppaction://ole?verb=1"/>
            <a:extLst>
              <a:ext uri="{FF2B5EF4-FFF2-40B4-BE49-F238E27FC236}">
                <a16:creationId xmlns:a16="http://schemas.microsoft.com/office/drawing/2014/main" id="{F6BB80CB-A11C-4AD0-8F98-88B9B0BC57A3}"/>
              </a:ext>
            </a:extLst>
          </p:cNvPr>
          <p:cNvGraphicFramePr>
            <a:graphicFrameLocks noChangeAspect="1"/>
          </p:cNvGraphicFramePr>
          <p:nvPr>
            <p:extLst>
              <p:ext uri="{D42A27DB-BD31-4B8C-83A1-F6EECF244321}">
                <p14:modId xmlns:p14="http://schemas.microsoft.com/office/powerpoint/2010/main" val="2815773063"/>
              </p:ext>
            </p:extLst>
          </p:nvPr>
        </p:nvGraphicFramePr>
        <p:xfrm>
          <a:off x="1475656" y="5999373"/>
          <a:ext cx="737499" cy="638910"/>
        </p:xfrm>
        <a:graphic>
          <a:graphicData uri="http://schemas.openxmlformats.org/presentationml/2006/ole">
            <mc:AlternateContent xmlns:mc="http://schemas.openxmlformats.org/markup-compatibility/2006">
              <mc:Choice xmlns:v="urn:schemas-microsoft-com:vml" Requires="v">
                <p:oleObj spid="_x0000_s3085" name="Document" showAsIcon="1" r:id="rId8" imgW="914400" imgH="792417" progId="Word.Document.12">
                  <p:embed/>
                </p:oleObj>
              </mc:Choice>
              <mc:Fallback>
                <p:oleObj name="Document" showAsIcon="1" r:id="rId8" imgW="914400" imgH="792417" progId="Word.Document.12">
                  <p:embed/>
                  <p:pic>
                    <p:nvPicPr>
                      <p:cNvPr id="5" name="Object 4">
                        <a:extLst>
                          <a:ext uri="{FF2B5EF4-FFF2-40B4-BE49-F238E27FC236}">
                            <a16:creationId xmlns:a16="http://schemas.microsoft.com/office/drawing/2014/main" id="{B32F128F-90E0-41AF-9F27-8D5B30C2D450}"/>
                          </a:ext>
                        </a:extLst>
                      </p:cNvPr>
                      <p:cNvPicPr/>
                      <p:nvPr/>
                    </p:nvPicPr>
                    <p:blipFill>
                      <a:blip r:embed="rId9"/>
                      <a:stretch>
                        <a:fillRect/>
                      </a:stretch>
                    </p:blipFill>
                    <p:spPr>
                      <a:xfrm>
                        <a:off x="1475656" y="5999373"/>
                        <a:ext cx="737499" cy="638910"/>
                      </a:xfrm>
                      <a:prstGeom prst="rect">
                        <a:avLst/>
                      </a:prstGeom>
                      <a:solidFill>
                        <a:srgbClr val="0070C0"/>
                      </a:solidFill>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3000">
              <a:srgbClr val="0070C0"/>
            </a:gs>
            <a:gs pos="69000">
              <a:srgbClr val="0070C0"/>
            </a:gs>
            <a:gs pos="97000">
              <a:srgbClr val="0070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702" y="152201"/>
            <a:ext cx="9144000" cy="864096"/>
          </a:xfrm>
        </p:spPr>
        <p:txBody>
          <a:bodyPr>
            <a:normAutofit fontScale="90000"/>
          </a:bodyPr>
          <a:lstStyle/>
          <a:p>
            <a:pPr algn="ctr"/>
            <a:b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Naw</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Rúz Video</a:t>
            </a:r>
            <a:br>
              <a:rPr lang="en-GB" b="1" dirty="0">
                <a:effectLst>
                  <a:outerShdw blurRad="50800" dist="38100" dir="2700000" algn="tl" rotWithShape="0">
                    <a:prstClr val="black">
                      <a:alpha val="40000"/>
                    </a:prstClr>
                  </a:outerShdw>
                </a:effectLst>
                <a:latin typeface="Book Antiqua" pitchFamily="18" charset="0"/>
              </a:rPr>
            </a:br>
            <a:endParaRPr lang="en-GB" b="1" dirty="0">
              <a:effectLst>
                <a:outerShdw blurRad="50800" dist="38100" dir="2700000" algn="tl" rotWithShape="0">
                  <a:prstClr val="black">
                    <a:alpha val="40000"/>
                  </a:prstClr>
                </a:outerShdw>
              </a:effectLst>
              <a:latin typeface="Book Antiqua" pitchFamily="18" charset="0"/>
            </a:endParaRPr>
          </a:p>
        </p:txBody>
      </p:sp>
      <p:sp>
        <p:nvSpPr>
          <p:cNvPr id="4" name="Action Button: Blank 3">
            <a:hlinkClick r:id="rId4" action="ppaction://hlinksldjump" highlightClick="1"/>
            <a:extLst>
              <a:ext uri="{FF2B5EF4-FFF2-40B4-BE49-F238E27FC236}">
                <a16:creationId xmlns:a16="http://schemas.microsoft.com/office/drawing/2014/main" id="{52975CC0-1880-4FDC-87FF-7DFC5EF59CBD}"/>
              </a:ext>
            </a:extLst>
          </p:cNvPr>
          <p:cNvSpPr/>
          <p:nvPr/>
        </p:nvSpPr>
        <p:spPr bwMode="auto">
          <a:xfrm>
            <a:off x="5652120" y="6264345"/>
            <a:ext cx="1584176" cy="409324"/>
          </a:xfrm>
          <a:prstGeom prst="actionButtonBlank">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Arial" pitchFamily="34" charset="0"/>
              </a:rPr>
              <a:t>Main menu</a:t>
            </a:r>
          </a:p>
        </p:txBody>
      </p:sp>
      <p:sp>
        <p:nvSpPr>
          <p:cNvPr id="3" name="Action Button: Blank 2">
            <a:hlinkClick r:id="" action="ppaction://hlinkshowjump?jump=nextslide" highlightClick="1"/>
            <a:extLst>
              <a:ext uri="{FF2B5EF4-FFF2-40B4-BE49-F238E27FC236}">
                <a16:creationId xmlns:a16="http://schemas.microsoft.com/office/drawing/2014/main" id="{181B23B2-2454-495F-B160-512E28D046D2}"/>
              </a:ext>
            </a:extLst>
          </p:cNvPr>
          <p:cNvSpPr/>
          <p:nvPr/>
        </p:nvSpPr>
        <p:spPr bwMode="auto">
          <a:xfrm>
            <a:off x="7452320" y="6264345"/>
            <a:ext cx="1512168" cy="409324"/>
          </a:xfrm>
          <a:prstGeom prst="actionButtonBlank">
            <a:avLst/>
          </a:prstGeom>
          <a:solidFill>
            <a:srgbClr val="68237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dirty="0">
                <a:solidFill>
                  <a:srgbClr val="FFFFFF"/>
                </a:solidFill>
                <a:latin typeface="Arial" pitchFamily="34" charset="0"/>
              </a:rPr>
              <a:t>Next topic</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pic>
        <p:nvPicPr>
          <p:cNvPr id="5" name="Online Media 4" title="Nawruz Song | Gala Rhyme">
            <a:hlinkClick r:id="" action="ppaction://media"/>
            <a:extLst>
              <a:ext uri="{FF2B5EF4-FFF2-40B4-BE49-F238E27FC236}">
                <a16:creationId xmlns:a16="http://schemas.microsoft.com/office/drawing/2014/main" id="{5B656802-8AFC-49B5-9050-01BA23F1CA88}"/>
              </a:ext>
            </a:extLst>
          </p:cNvPr>
          <p:cNvPicPr>
            <a:picLocks noRot="1" noChangeAspect="1"/>
          </p:cNvPicPr>
          <p:nvPr>
            <a:videoFile r:link="rId1"/>
          </p:nvPr>
        </p:nvPicPr>
        <p:blipFill>
          <a:blip r:embed="rId5"/>
          <a:stretch>
            <a:fillRect/>
          </a:stretch>
        </p:blipFill>
        <p:spPr>
          <a:xfrm>
            <a:off x="179512" y="908720"/>
            <a:ext cx="8793898" cy="49685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8D847-E541-4CA0-A24C-5682F42D7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13421"/>
            <a:ext cx="2879304" cy="4827401"/>
          </a:xfrm>
          <a:prstGeom prst="rect">
            <a:avLst/>
          </a:prstGeom>
        </p:spPr>
      </p:pic>
      <p:sp>
        <p:nvSpPr>
          <p:cNvPr id="7" name="Rectangle 6"/>
          <p:cNvSpPr/>
          <p:nvPr/>
        </p:nvSpPr>
        <p:spPr>
          <a:xfrm>
            <a:off x="608051" y="1612654"/>
            <a:ext cx="4248472" cy="3437929"/>
          </a:xfrm>
          <a:prstGeom prst="rect">
            <a:avLst/>
          </a:prstGeom>
        </p:spPr>
        <p:txBody>
          <a:bodyPr wrap="square">
            <a:spAutoFit/>
          </a:bodyPr>
          <a:lstStyle/>
          <a:p>
            <a:pPr lvl="1" algn="ctr">
              <a:lnSpc>
                <a:spcPct val="150000"/>
              </a:lnSpc>
            </a:pPr>
            <a:r>
              <a:rPr lang="en-US"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Children in the Bahá’í Faith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fontScale="90000"/>
          </a:bodyPr>
          <a:lstStyle/>
          <a:p>
            <a:pPr algn="ctr"/>
            <a:br>
              <a:rPr lang="en-GB" b="1" dirty="0">
                <a:effectLst>
                  <a:outerShdw blurRad="50800" dist="38100" dir="2700000" algn="tl" rotWithShape="0">
                    <a:prstClr val="black">
                      <a:alpha val="40000"/>
                    </a:prstClr>
                  </a:outerShdw>
                </a:effectLst>
              </a:rPr>
            </a:b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How do </a:t>
            </a: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Bahá’ís</a:t>
            </a: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welcome new members?</a:t>
            </a:r>
          </a:p>
        </p:txBody>
      </p:sp>
      <p:pic>
        <p:nvPicPr>
          <p:cNvPr id="5" name="Picture 4">
            <a:extLst>
              <a:ext uri="{FF2B5EF4-FFF2-40B4-BE49-F238E27FC236}">
                <a16:creationId xmlns:a16="http://schemas.microsoft.com/office/drawing/2014/main" id="{9C1C0D23-C614-46E2-B0C2-7960C0C6321D}"/>
              </a:ext>
            </a:extLst>
          </p:cNvPr>
          <p:cNvPicPr>
            <a:picLocks noChangeAspect="1"/>
          </p:cNvPicPr>
          <p:nvPr/>
        </p:nvPicPr>
        <p:blipFill>
          <a:blip r:embed="rId3" cstate="print"/>
          <a:stretch>
            <a:fillRect/>
          </a:stretch>
        </p:blipFill>
        <p:spPr>
          <a:xfrm>
            <a:off x="666685" y="1196752"/>
            <a:ext cx="7810629" cy="52098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7468"/>
            <a:ext cx="9144000" cy="523220"/>
          </a:xfrm>
        </p:spPr>
        <p:txBody>
          <a:bodyPr>
            <a:noAutofit/>
          </a:bodyPr>
          <a:lstStyle/>
          <a:p>
            <a:pPr algn="ctr"/>
            <a:br>
              <a:rPr lang="en-GB" b="1" dirty="0">
                <a:effectLst>
                  <a:outerShdw blurRad="50800" dist="38100" dir="2700000" algn="tl" rotWithShape="0">
                    <a:prstClr val="black">
                      <a:alpha val="40000"/>
                    </a:prstClr>
                  </a:outerShdw>
                </a:effectLst>
              </a:rPr>
            </a:b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Children</a:t>
            </a:r>
          </a:p>
        </p:txBody>
      </p:sp>
      <p:sp>
        <p:nvSpPr>
          <p:cNvPr id="6" name="TextBox 5"/>
          <p:cNvSpPr txBox="1"/>
          <p:nvPr/>
        </p:nvSpPr>
        <p:spPr>
          <a:xfrm>
            <a:off x="0" y="5642084"/>
            <a:ext cx="914400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ook Antiqua" panose="02040602050305030304" pitchFamily="18" charset="0"/>
                <a:ea typeface="+mn-ea"/>
                <a:cs typeface="+mn-cs"/>
              </a:rPr>
              <a:t>“Every child is potentially the light of the world.” </a:t>
            </a:r>
          </a:p>
        </p:txBody>
      </p:sp>
      <p:sp>
        <p:nvSpPr>
          <p:cNvPr id="7" name="Rectangle 6">
            <a:extLst>
              <a:ext uri="{FF2B5EF4-FFF2-40B4-BE49-F238E27FC236}">
                <a16:creationId xmlns:a16="http://schemas.microsoft.com/office/drawing/2014/main" id="{A11C1987-A1AB-41D4-A7FE-92D745C4B718}"/>
              </a:ext>
            </a:extLst>
          </p:cNvPr>
          <p:cNvSpPr/>
          <p:nvPr/>
        </p:nvSpPr>
        <p:spPr>
          <a:xfrm>
            <a:off x="6660232" y="6165304"/>
            <a:ext cx="201369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outerShdw blurRad="50800" dist="38100" dir="2700000" algn="tl" rotWithShape="0">
                    <a:prstClr val="black">
                      <a:alpha val="40000"/>
                    </a:prstClr>
                  </a:outerShdw>
                </a:effectLst>
                <a:uLnTx/>
                <a:uFillTx/>
                <a:latin typeface="Book Antiqua" panose="02040602050305030304" pitchFamily="18" charset="0"/>
                <a:ea typeface="+mn-ea"/>
                <a:cs typeface="+mn-cs"/>
              </a:rPr>
              <a:t>Bahá’í</a:t>
            </a:r>
            <a:r>
              <a:rPr kumimoji="0" lang="en-GB" sz="20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ook Antiqua" panose="02040602050305030304" pitchFamily="18" charset="0"/>
                <a:ea typeface="+mn-ea"/>
                <a:cs typeface="+mn-cs"/>
              </a:rPr>
              <a:t> Writings</a:t>
            </a:r>
          </a:p>
        </p:txBody>
      </p:sp>
      <p:pic>
        <p:nvPicPr>
          <p:cNvPr id="8" name="Picture 7">
            <a:extLst>
              <a:ext uri="{FF2B5EF4-FFF2-40B4-BE49-F238E27FC236}">
                <a16:creationId xmlns:a16="http://schemas.microsoft.com/office/drawing/2014/main" id="{DB2B929C-5454-4970-97BF-C10A31707F7F}"/>
              </a:ext>
            </a:extLst>
          </p:cNvPr>
          <p:cNvPicPr>
            <a:picLocks noChangeAspect="1"/>
          </p:cNvPicPr>
          <p:nvPr/>
        </p:nvPicPr>
        <p:blipFill rotWithShape="1">
          <a:blip r:embed="rId3">
            <a:extLst>
              <a:ext uri="{28A0092B-C50C-407E-A947-70E740481C1C}">
                <a14:useLocalDpi xmlns:a14="http://schemas.microsoft.com/office/drawing/2010/main" val="0"/>
              </a:ext>
            </a:extLst>
          </a:blip>
          <a:srcRect l="15949" t="45192" r="10577" b="13240"/>
          <a:stretch/>
        </p:blipFill>
        <p:spPr>
          <a:xfrm>
            <a:off x="395535" y="1143907"/>
            <a:ext cx="8353751" cy="429812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2044" y="3634"/>
            <a:ext cx="3779912" cy="610716"/>
          </a:xfrm>
        </p:spPr>
        <p:txBody>
          <a:bodyPr>
            <a:noAutofit/>
          </a:bodyPr>
          <a:lstStyle/>
          <a:p>
            <a:pPr algn="ctr"/>
            <a:br>
              <a:rPr lang="en-GB" b="1" dirty="0">
                <a:effectLst>
                  <a:outerShdw blurRad="50800" dist="38100" dir="2700000" algn="tl" rotWithShape="0">
                    <a:prstClr val="black">
                      <a:alpha val="40000"/>
                    </a:prstClr>
                  </a:outerShdw>
                </a:effectLst>
              </a:rPr>
            </a:b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Children’s Classes</a:t>
            </a:r>
          </a:p>
        </p:txBody>
      </p:sp>
      <p:pic>
        <p:nvPicPr>
          <p:cNvPr id="4" name="Picture 3">
            <a:extLst>
              <a:ext uri="{FF2B5EF4-FFF2-40B4-BE49-F238E27FC236}">
                <a16:creationId xmlns:a16="http://schemas.microsoft.com/office/drawing/2014/main" id="{97CCA2A9-FDD5-45A6-99DB-86BAA1D1C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93198"/>
            <a:ext cx="7776864" cy="574101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ED6F98-90F4-4195-BF4F-3C2948432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13421"/>
            <a:ext cx="2879304" cy="4827401"/>
          </a:xfrm>
          <a:prstGeom prst="rect">
            <a:avLst/>
          </a:prstGeom>
        </p:spPr>
      </p:pic>
      <p:sp>
        <p:nvSpPr>
          <p:cNvPr id="7" name="Rectangle 6"/>
          <p:cNvSpPr/>
          <p:nvPr/>
        </p:nvSpPr>
        <p:spPr>
          <a:xfrm>
            <a:off x="539552" y="1657351"/>
            <a:ext cx="4624110" cy="3939540"/>
          </a:xfrm>
          <a:prstGeom prst="rect">
            <a:avLst/>
          </a:prstGeom>
        </p:spPr>
        <p:txBody>
          <a:bodyPr wrap="square">
            <a:spAutoFit/>
          </a:bodyPr>
          <a:lstStyle/>
          <a:p>
            <a:pPr lvl="1" algn="ctr"/>
            <a:r>
              <a:rPr lang="en-US"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How do </a:t>
            </a:r>
            <a:r>
              <a:rPr lang="en-US" sz="5000"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Bahá’ís</a:t>
            </a:r>
            <a:r>
              <a:rPr lang="en-US" sz="5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see the world and care for it?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4016"/>
            <a:ext cx="9144000" cy="1196752"/>
          </a:xfrm>
        </p:spPr>
        <p:txBody>
          <a:bodyPr>
            <a:normAutofit/>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“The earth is but one country and mankind its citizens.” ~  </a:t>
            </a:r>
            <a:r>
              <a:rPr lang="en-GB"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Bahá'u'lláh</a:t>
            </a:r>
            <a:endPar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endParaRPr>
          </a:p>
        </p:txBody>
      </p:sp>
      <p:pic>
        <p:nvPicPr>
          <p:cNvPr id="11" name="Picture 10">
            <a:extLst>
              <a:ext uri="{FF2B5EF4-FFF2-40B4-BE49-F238E27FC236}">
                <a16:creationId xmlns:a16="http://schemas.microsoft.com/office/drawing/2014/main" id="{3A1C765E-2E2D-4855-9CCB-1D1A9E303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893" y="1274910"/>
            <a:ext cx="4884371" cy="4539306"/>
          </a:xfrm>
          <a:prstGeom prst="rect">
            <a:avLst/>
          </a:prstGeom>
        </p:spPr>
      </p:pic>
      <p:sp>
        <p:nvSpPr>
          <p:cNvPr id="7" name="Rectangle 6">
            <a:extLst>
              <a:ext uri="{FF2B5EF4-FFF2-40B4-BE49-F238E27FC236}">
                <a16:creationId xmlns:a16="http://schemas.microsoft.com/office/drawing/2014/main" id="{D133A428-E9C5-4453-8ECB-AAB0851B9A2E}"/>
              </a:ext>
            </a:extLst>
          </p:cNvPr>
          <p:cNvSpPr/>
          <p:nvPr/>
        </p:nvSpPr>
        <p:spPr bwMode="auto">
          <a:xfrm>
            <a:off x="130642" y="5936744"/>
            <a:ext cx="2209110" cy="764168"/>
          </a:xfrm>
          <a:prstGeom prst="rect">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8" name="TextBox 7">
            <a:extLst>
              <a:ext uri="{FF2B5EF4-FFF2-40B4-BE49-F238E27FC236}">
                <a16:creationId xmlns:a16="http://schemas.microsoft.com/office/drawing/2014/main" id="{EB51217C-7BBE-48C8-A688-2F7053E43606}"/>
              </a:ext>
            </a:extLst>
          </p:cNvPr>
          <p:cNvSpPr txBox="1"/>
          <p:nvPr/>
        </p:nvSpPr>
        <p:spPr>
          <a:xfrm>
            <a:off x="130642" y="6003860"/>
            <a:ext cx="1408379" cy="584775"/>
          </a:xfrm>
          <a:prstGeom prst="rect">
            <a:avLst/>
          </a:prstGeom>
          <a:noFill/>
        </p:spPr>
        <p:txBody>
          <a:bodyPr wrap="square" rtlCol="0">
            <a:spAutoFit/>
          </a:bodyPr>
          <a:lstStyle/>
          <a:p>
            <a:pPr algn="ctr"/>
            <a:r>
              <a:rPr lang="en-US" sz="1600" dirty="0">
                <a:solidFill>
                  <a:srgbClr val="FFFFFF"/>
                </a:solidFill>
                <a:latin typeface="Book Antiqua" panose="02040602050305030304" pitchFamily="18" charset="0"/>
              </a:rPr>
              <a:t>For activities press</a:t>
            </a:r>
          </a:p>
        </p:txBody>
      </p:sp>
      <p:graphicFrame>
        <p:nvGraphicFramePr>
          <p:cNvPr id="13" name="Object 12">
            <a:hlinkClick r:id="" action="ppaction://ole?verb=1"/>
            <a:extLst>
              <a:ext uri="{FF2B5EF4-FFF2-40B4-BE49-F238E27FC236}">
                <a16:creationId xmlns:a16="http://schemas.microsoft.com/office/drawing/2014/main" id="{7869E5D8-FEFE-4450-BDCE-57C3E84E9E85}"/>
              </a:ext>
            </a:extLst>
          </p:cNvPr>
          <p:cNvGraphicFramePr>
            <a:graphicFrameLocks noChangeAspect="1"/>
          </p:cNvGraphicFramePr>
          <p:nvPr>
            <p:extLst>
              <p:ext uri="{D42A27DB-BD31-4B8C-83A1-F6EECF244321}">
                <p14:modId xmlns:p14="http://schemas.microsoft.com/office/powerpoint/2010/main" val="3097731250"/>
              </p:ext>
            </p:extLst>
          </p:nvPr>
        </p:nvGraphicFramePr>
        <p:xfrm>
          <a:off x="1475656" y="5999373"/>
          <a:ext cx="737499" cy="638910"/>
        </p:xfrm>
        <a:graphic>
          <a:graphicData uri="http://schemas.openxmlformats.org/presentationml/2006/ole">
            <mc:AlternateContent xmlns:mc="http://schemas.openxmlformats.org/markup-compatibility/2006">
              <mc:Choice xmlns:v="urn:schemas-microsoft-com:vml" Requires="v">
                <p:oleObj spid="_x0000_s4109" name="Document" showAsIcon="1" r:id="rId5" imgW="914400" imgH="792417" progId="Word.Document.12">
                  <p:embed/>
                </p:oleObj>
              </mc:Choice>
              <mc:Fallback>
                <p:oleObj name="Document" showAsIcon="1" r:id="rId5" imgW="914400" imgH="792417" progId="Word.Document.12">
                  <p:embed/>
                  <p:pic>
                    <p:nvPicPr>
                      <p:cNvPr id="5" name="Object 4">
                        <a:extLst>
                          <a:ext uri="{FF2B5EF4-FFF2-40B4-BE49-F238E27FC236}">
                            <a16:creationId xmlns:a16="http://schemas.microsoft.com/office/drawing/2014/main" id="{B32F128F-90E0-41AF-9F27-8D5B30C2D450}"/>
                          </a:ext>
                        </a:extLst>
                      </p:cNvPr>
                      <p:cNvPicPr/>
                      <p:nvPr/>
                    </p:nvPicPr>
                    <p:blipFill>
                      <a:blip r:embed="rId6"/>
                      <a:stretch>
                        <a:fillRect/>
                      </a:stretch>
                    </p:blipFill>
                    <p:spPr>
                      <a:xfrm>
                        <a:off x="1475656" y="5999373"/>
                        <a:ext cx="737499" cy="638910"/>
                      </a:xfrm>
                      <a:prstGeom prst="rect">
                        <a:avLst/>
                      </a:prstGeom>
                      <a:solidFill>
                        <a:srgbClr val="009644"/>
                      </a:solidFill>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normAutofit/>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Our Connection to Nature</a:t>
            </a:r>
          </a:p>
        </p:txBody>
      </p:sp>
      <p:pic>
        <p:nvPicPr>
          <p:cNvPr id="3" name="Picture 2">
            <a:extLst>
              <a:ext uri="{FF2B5EF4-FFF2-40B4-BE49-F238E27FC236}">
                <a16:creationId xmlns:a16="http://schemas.microsoft.com/office/drawing/2014/main" id="{9B929C8A-FEBD-4178-A780-08E26F81C1B1}"/>
              </a:ext>
            </a:extLst>
          </p:cNvPr>
          <p:cNvPicPr>
            <a:picLocks noChangeAspect="1"/>
          </p:cNvPicPr>
          <p:nvPr/>
        </p:nvPicPr>
        <p:blipFill>
          <a:blip r:embed="rId4" cstate="print"/>
          <a:stretch>
            <a:fillRect/>
          </a:stretch>
        </p:blipFill>
        <p:spPr>
          <a:xfrm>
            <a:off x="611560" y="980728"/>
            <a:ext cx="7628263" cy="4851539"/>
          </a:xfrm>
          <a:prstGeom prst="rect">
            <a:avLst/>
          </a:prstGeom>
          <a:effectLst/>
        </p:spPr>
      </p:pic>
      <p:sp>
        <p:nvSpPr>
          <p:cNvPr id="7" name="Rectangle 6">
            <a:extLst>
              <a:ext uri="{FF2B5EF4-FFF2-40B4-BE49-F238E27FC236}">
                <a16:creationId xmlns:a16="http://schemas.microsoft.com/office/drawing/2014/main" id="{DFDB2B4E-C72A-465E-9482-3226C09E5ACC}"/>
              </a:ext>
            </a:extLst>
          </p:cNvPr>
          <p:cNvSpPr/>
          <p:nvPr/>
        </p:nvSpPr>
        <p:spPr bwMode="auto">
          <a:xfrm>
            <a:off x="130642" y="5936744"/>
            <a:ext cx="2209110" cy="764168"/>
          </a:xfrm>
          <a:prstGeom prst="rect">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8" name="TextBox 7">
            <a:extLst>
              <a:ext uri="{FF2B5EF4-FFF2-40B4-BE49-F238E27FC236}">
                <a16:creationId xmlns:a16="http://schemas.microsoft.com/office/drawing/2014/main" id="{F54757B2-E867-4615-B927-28E71A7EE972}"/>
              </a:ext>
            </a:extLst>
          </p:cNvPr>
          <p:cNvSpPr txBox="1"/>
          <p:nvPr/>
        </p:nvSpPr>
        <p:spPr>
          <a:xfrm>
            <a:off x="130642" y="6003860"/>
            <a:ext cx="1408379" cy="584775"/>
          </a:xfrm>
          <a:prstGeom prst="rect">
            <a:avLst/>
          </a:prstGeom>
          <a:noFill/>
        </p:spPr>
        <p:txBody>
          <a:bodyPr wrap="square" rtlCol="0">
            <a:spAutoFit/>
          </a:bodyPr>
          <a:lstStyle/>
          <a:p>
            <a:pPr algn="ctr"/>
            <a:r>
              <a:rPr lang="en-US" sz="1600" dirty="0">
                <a:solidFill>
                  <a:srgbClr val="FFFFFF"/>
                </a:solidFill>
                <a:latin typeface="Book Antiqua" panose="02040602050305030304" pitchFamily="18" charset="0"/>
              </a:rPr>
              <a:t>For activities press</a:t>
            </a:r>
          </a:p>
        </p:txBody>
      </p:sp>
      <p:graphicFrame>
        <p:nvGraphicFramePr>
          <p:cNvPr id="12" name="Object 11">
            <a:hlinkClick r:id="" action="ppaction://ole?verb=1"/>
            <a:extLst>
              <a:ext uri="{FF2B5EF4-FFF2-40B4-BE49-F238E27FC236}">
                <a16:creationId xmlns:a16="http://schemas.microsoft.com/office/drawing/2014/main" id="{284ACDFC-4209-4218-B44C-41D083433E09}"/>
              </a:ext>
            </a:extLst>
          </p:cNvPr>
          <p:cNvGraphicFramePr>
            <a:graphicFrameLocks noChangeAspect="1"/>
          </p:cNvGraphicFramePr>
          <p:nvPr>
            <p:extLst>
              <p:ext uri="{D42A27DB-BD31-4B8C-83A1-F6EECF244321}">
                <p14:modId xmlns:p14="http://schemas.microsoft.com/office/powerpoint/2010/main" val="211622490"/>
              </p:ext>
            </p:extLst>
          </p:nvPr>
        </p:nvGraphicFramePr>
        <p:xfrm>
          <a:off x="1539021" y="6003860"/>
          <a:ext cx="737499" cy="638910"/>
        </p:xfrm>
        <a:graphic>
          <a:graphicData uri="http://schemas.openxmlformats.org/presentationml/2006/ole">
            <mc:AlternateContent xmlns:mc="http://schemas.openxmlformats.org/markup-compatibility/2006">
              <mc:Choice xmlns:v="urn:schemas-microsoft-com:vml" Requires="v">
                <p:oleObj spid="_x0000_s5133" name="Document" showAsIcon="1" r:id="rId5" imgW="914400" imgH="792417" progId="Word.Document.12">
                  <p:embed/>
                </p:oleObj>
              </mc:Choice>
              <mc:Fallback>
                <p:oleObj name="Document" showAsIcon="1" r:id="rId5" imgW="914400" imgH="792417" progId="Word.Document.12">
                  <p:embed/>
                  <p:pic>
                    <p:nvPicPr>
                      <p:cNvPr id="5" name="Object 4">
                        <a:extLst>
                          <a:ext uri="{FF2B5EF4-FFF2-40B4-BE49-F238E27FC236}">
                            <a16:creationId xmlns:a16="http://schemas.microsoft.com/office/drawing/2014/main" id="{B32F128F-90E0-41AF-9F27-8D5B30C2D450}"/>
                          </a:ext>
                        </a:extLst>
                      </p:cNvPr>
                      <p:cNvPicPr/>
                      <p:nvPr/>
                    </p:nvPicPr>
                    <p:blipFill>
                      <a:blip r:embed="rId6"/>
                      <a:stretch>
                        <a:fillRect/>
                      </a:stretch>
                    </p:blipFill>
                    <p:spPr>
                      <a:xfrm>
                        <a:off x="1539021" y="6003860"/>
                        <a:ext cx="737499" cy="638910"/>
                      </a:xfrm>
                      <a:prstGeom prst="rect">
                        <a:avLst/>
                      </a:prstGeom>
                      <a:solidFill>
                        <a:srgbClr val="009644"/>
                      </a:solidFill>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1EAF4F-FF60-4A0C-94A5-DBC216416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13421"/>
            <a:ext cx="2879304" cy="4827401"/>
          </a:xfrm>
          <a:prstGeom prst="rect">
            <a:avLst/>
          </a:prstGeom>
        </p:spPr>
      </p:pic>
      <p:sp>
        <p:nvSpPr>
          <p:cNvPr id="7" name="Rectangle 6"/>
          <p:cNvSpPr/>
          <p:nvPr/>
        </p:nvSpPr>
        <p:spPr>
          <a:xfrm>
            <a:off x="435821" y="2042071"/>
            <a:ext cx="4175448" cy="3170099"/>
          </a:xfrm>
          <a:prstGeom prst="rect">
            <a:avLst/>
          </a:prstGeom>
        </p:spPr>
        <p:txBody>
          <a:bodyPr wrap="square">
            <a:spAutoFit/>
          </a:bodyPr>
          <a:lstStyle/>
          <a:p>
            <a:pPr lvl="1" algn="ctr"/>
            <a:r>
              <a:rPr lang="en-US" sz="5000" dirty="0">
                <a:ln w="18415" cmpd="sng">
                  <a:solidFill>
                    <a:srgbClr val="FFFFFF"/>
                  </a:solidFill>
                  <a:prstDash val="solid"/>
                </a:ln>
                <a:solidFill>
                  <a:srgbClr val="FFFFFF"/>
                </a:solidFill>
                <a:effectLst>
                  <a:outerShdw blurRad="50800" dist="38100" algn="l" rotWithShape="0">
                    <a:prstClr val="black">
                      <a:alpha val="40000"/>
                    </a:prstClr>
                  </a:outerShdw>
                </a:effectLst>
                <a:latin typeface="Book Antiqua" pitchFamily="18" charset="0"/>
              </a:rPr>
              <a:t>Who is special in the Bahá’í Faith?</a:t>
            </a:r>
            <a:endParaRPr lang="en-GB" sz="5000" dirty="0">
              <a:ln w="18415" cmpd="sng">
                <a:solidFill>
                  <a:srgbClr val="FFFFFF"/>
                </a:solidFill>
                <a:prstDash val="solid"/>
              </a:ln>
              <a:solidFill>
                <a:srgbClr val="FFFFFF"/>
              </a:solidFill>
              <a:effectLst>
                <a:outerShdw blurRad="50800" dist="38100" algn="l" rotWithShape="0">
                  <a:prstClr val="black">
                    <a:alpha val="40000"/>
                  </a:prstClr>
                </a:outerShdw>
              </a:effectLst>
              <a:latin typeface="Book Antiqua"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4016"/>
            <a:ext cx="9144000" cy="1196752"/>
          </a:xfrm>
        </p:spPr>
        <p:txBody>
          <a:bodyPr>
            <a:normAutofit/>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How does nature show the power </a:t>
            </a:r>
            <a:b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and beauty of God?</a:t>
            </a:r>
          </a:p>
        </p:txBody>
      </p:sp>
      <p:sp>
        <p:nvSpPr>
          <p:cNvPr id="3" name="Content Placeholder 2"/>
          <p:cNvSpPr>
            <a:spLocks noGrp="1"/>
          </p:cNvSpPr>
          <p:nvPr>
            <p:ph idx="1"/>
          </p:nvPr>
        </p:nvSpPr>
        <p:spPr>
          <a:xfrm>
            <a:off x="914400" y="1881336"/>
            <a:ext cx="7772400" cy="4572000"/>
          </a:xfrm>
        </p:spPr>
        <p:txBody>
          <a:bodyPr>
            <a:normAutofit/>
          </a:bodyPr>
          <a:lstStyle/>
          <a:p>
            <a:pPr lvl="2"/>
            <a:endParaRPr lang="en-GB" dirty="0"/>
          </a:p>
          <a:p>
            <a:pPr lvl="2"/>
            <a:endParaRPr lang="en-GB" dirty="0"/>
          </a:p>
        </p:txBody>
      </p:sp>
      <p:pic>
        <p:nvPicPr>
          <p:cNvPr id="4" name="Picture 3">
            <a:extLst>
              <a:ext uri="{FF2B5EF4-FFF2-40B4-BE49-F238E27FC236}">
                <a16:creationId xmlns:a16="http://schemas.microsoft.com/office/drawing/2014/main" id="{C9A4BAF8-007D-412A-A62C-4B99B3C60226}"/>
              </a:ext>
            </a:extLst>
          </p:cNvPr>
          <p:cNvPicPr>
            <a:picLocks noChangeAspect="1"/>
          </p:cNvPicPr>
          <p:nvPr/>
        </p:nvPicPr>
        <p:blipFill>
          <a:blip r:embed="rId4" cstate="print"/>
          <a:stretch>
            <a:fillRect/>
          </a:stretch>
        </p:blipFill>
        <p:spPr>
          <a:xfrm>
            <a:off x="281811" y="1447596"/>
            <a:ext cx="4226362" cy="2641476"/>
          </a:xfrm>
          <a:prstGeom prst="rect">
            <a:avLst/>
          </a:prstGeom>
          <a:ln w="88900">
            <a:solidFill>
              <a:srgbClr val="FFFFFF"/>
            </a:solidFill>
          </a:ln>
        </p:spPr>
      </p:pic>
      <p:pic>
        <p:nvPicPr>
          <p:cNvPr id="10" name="Picture 9">
            <a:extLst>
              <a:ext uri="{FF2B5EF4-FFF2-40B4-BE49-F238E27FC236}">
                <a16:creationId xmlns:a16="http://schemas.microsoft.com/office/drawing/2014/main" id="{3E848E5E-2228-48E4-8F5B-DFB9D71A3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79" y="3680113"/>
            <a:ext cx="5370309" cy="3020799"/>
          </a:xfrm>
          <a:prstGeom prst="rect">
            <a:avLst/>
          </a:prstGeom>
          <a:ln w="88900">
            <a:solidFill>
              <a:srgbClr val="FFFFFF"/>
            </a:solidFill>
          </a:ln>
        </p:spPr>
      </p:pic>
      <p:sp>
        <p:nvSpPr>
          <p:cNvPr id="13" name="Rectangle 12">
            <a:extLst>
              <a:ext uri="{FF2B5EF4-FFF2-40B4-BE49-F238E27FC236}">
                <a16:creationId xmlns:a16="http://schemas.microsoft.com/office/drawing/2014/main" id="{D8AB33ED-2E76-42E2-8E79-E4D6EE5B225D}"/>
              </a:ext>
            </a:extLst>
          </p:cNvPr>
          <p:cNvSpPr/>
          <p:nvPr/>
        </p:nvSpPr>
        <p:spPr bwMode="auto">
          <a:xfrm>
            <a:off x="130642" y="5936744"/>
            <a:ext cx="2209110" cy="764168"/>
          </a:xfrm>
          <a:prstGeom prst="rect">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4" name="TextBox 13">
            <a:extLst>
              <a:ext uri="{FF2B5EF4-FFF2-40B4-BE49-F238E27FC236}">
                <a16:creationId xmlns:a16="http://schemas.microsoft.com/office/drawing/2014/main" id="{1F219FAE-A6E8-4EED-B58B-B7D9D64B832E}"/>
              </a:ext>
            </a:extLst>
          </p:cNvPr>
          <p:cNvSpPr txBox="1"/>
          <p:nvPr/>
        </p:nvSpPr>
        <p:spPr>
          <a:xfrm>
            <a:off x="130642" y="6003860"/>
            <a:ext cx="1408379" cy="584775"/>
          </a:xfrm>
          <a:prstGeom prst="rect">
            <a:avLst/>
          </a:prstGeom>
          <a:noFill/>
        </p:spPr>
        <p:txBody>
          <a:bodyPr wrap="square" rtlCol="0">
            <a:spAutoFit/>
          </a:bodyPr>
          <a:lstStyle/>
          <a:p>
            <a:pPr algn="ctr"/>
            <a:r>
              <a:rPr lang="en-US" sz="1600" dirty="0">
                <a:solidFill>
                  <a:srgbClr val="FFFFFF"/>
                </a:solidFill>
                <a:latin typeface="Book Antiqua" panose="02040602050305030304" pitchFamily="18" charset="0"/>
              </a:rPr>
              <a:t>For activities press</a:t>
            </a:r>
          </a:p>
        </p:txBody>
      </p:sp>
      <p:graphicFrame>
        <p:nvGraphicFramePr>
          <p:cNvPr id="15" name="Object 14">
            <a:hlinkClick r:id="" action="ppaction://ole?verb=1"/>
            <a:extLst>
              <a:ext uri="{FF2B5EF4-FFF2-40B4-BE49-F238E27FC236}">
                <a16:creationId xmlns:a16="http://schemas.microsoft.com/office/drawing/2014/main" id="{2746D3CF-F1B5-4DD3-9C3A-395F2602200C}"/>
              </a:ext>
            </a:extLst>
          </p:cNvPr>
          <p:cNvGraphicFramePr>
            <a:graphicFrameLocks noChangeAspect="1"/>
          </p:cNvGraphicFramePr>
          <p:nvPr>
            <p:extLst>
              <p:ext uri="{D42A27DB-BD31-4B8C-83A1-F6EECF244321}">
                <p14:modId xmlns:p14="http://schemas.microsoft.com/office/powerpoint/2010/main" val="1567907981"/>
              </p:ext>
            </p:extLst>
          </p:nvPr>
        </p:nvGraphicFramePr>
        <p:xfrm>
          <a:off x="1475656" y="5999373"/>
          <a:ext cx="737499" cy="638910"/>
        </p:xfrm>
        <a:graphic>
          <a:graphicData uri="http://schemas.openxmlformats.org/presentationml/2006/ole">
            <mc:AlternateContent xmlns:mc="http://schemas.openxmlformats.org/markup-compatibility/2006">
              <mc:Choice xmlns:v="urn:schemas-microsoft-com:vml" Requires="v">
                <p:oleObj spid="_x0000_s6157" name="Document" showAsIcon="1" r:id="rId6" imgW="914400" imgH="792417" progId="Word.Document.12">
                  <p:embed/>
                </p:oleObj>
              </mc:Choice>
              <mc:Fallback>
                <p:oleObj name="Document" showAsIcon="1" r:id="rId6" imgW="914400" imgH="792417" progId="Word.Document.12">
                  <p:embed/>
                  <p:pic>
                    <p:nvPicPr>
                      <p:cNvPr id="5" name="Object 4">
                        <a:extLst>
                          <a:ext uri="{FF2B5EF4-FFF2-40B4-BE49-F238E27FC236}">
                            <a16:creationId xmlns:a16="http://schemas.microsoft.com/office/drawing/2014/main" id="{B32F128F-90E0-41AF-9F27-8D5B30C2D450}"/>
                          </a:ext>
                        </a:extLst>
                      </p:cNvPr>
                      <p:cNvPicPr/>
                      <p:nvPr/>
                    </p:nvPicPr>
                    <p:blipFill>
                      <a:blip r:embed="rId7"/>
                      <a:stretch>
                        <a:fillRect/>
                      </a:stretch>
                    </p:blipFill>
                    <p:spPr>
                      <a:xfrm>
                        <a:off x="1475656" y="5999373"/>
                        <a:ext cx="737499" cy="638910"/>
                      </a:xfrm>
                      <a:prstGeom prst="rect">
                        <a:avLst/>
                      </a:prstGeom>
                      <a:solidFill>
                        <a:srgbClr val="009644"/>
                      </a:solidFill>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332753-84DD-4105-9FAC-737D423588F4}"/>
              </a:ext>
            </a:extLst>
          </p:cNvPr>
          <p:cNvSpPr txBox="1"/>
          <p:nvPr/>
        </p:nvSpPr>
        <p:spPr>
          <a:xfrm>
            <a:off x="1403648" y="445740"/>
            <a:ext cx="6120680" cy="462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15D"/>
              </a:solidFill>
              <a:effectLst/>
              <a:uLnTx/>
              <a:uFillTx/>
              <a:latin typeface="Arial"/>
              <a:ea typeface="+mn-ea"/>
              <a:cs typeface="+mn-cs"/>
            </a:endParaRPr>
          </a:p>
        </p:txBody>
      </p:sp>
      <p:sp>
        <p:nvSpPr>
          <p:cNvPr id="10" name="TextBox 9">
            <a:extLst>
              <a:ext uri="{FF2B5EF4-FFF2-40B4-BE49-F238E27FC236}">
                <a16:creationId xmlns:a16="http://schemas.microsoft.com/office/drawing/2014/main" id="{75761838-C8FC-4624-9EDF-DC7A1280E715}"/>
              </a:ext>
            </a:extLst>
          </p:cNvPr>
          <p:cNvSpPr txBox="1"/>
          <p:nvPr/>
        </p:nvSpPr>
        <p:spPr>
          <a:xfrm>
            <a:off x="611560" y="157708"/>
            <a:ext cx="81369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ook Antiqua" panose="02040602050305030304" pitchFamily="18" charset="0"/>
                <a:ea typeface="+mn-ea"/>
                <a:cs typeface="+mn-cs"/>
              </a:rPr>
              <a:t>The Beauty and </a:t>
            </a:r>
            <a:r>
              <a:rPr lang="en-US" sz="3600" b="1" dirty="0">
                <a:solidFill>
                  <a:srgbClr val="FFFFFF"/>
                </a:solidFill>
                <a:effectLst>
                  <a:outerShdw blurRad="50800" dist="38100" dir="2700000" algn="tl" rotWithShape="0">
                    <a:prstClr val="black">
                      <a:alpha val="40000"/>
                    </a:prstClr>
                  </a:outerShdw>
                </a:effectLst>
                <a:latin typeface="Book Antiqua" panose="02040602050305030304" pitchFamily="18" charset="0"/>
              </a:rPr>
              <a:t>Power</a:t>
            </a:r>
            <a:r>
              <a:rPr kumimoji="0" lang="en-US" sz="36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ook Antiqua" panose="02040602050305030304" pitchFamily="18" charset="0"/>
                <a:ea typeface="+mn-ea"/>
                <a:cs typeface="+mn-cs"/>
              </a:rPr>
              <a:t> of a Waterfall </a:t>
            </a:r>
          </a:p>
        </p:txBody>
      </p:sp>
      <p:pic>
        <p:nvPicPr>
          <p:cNvPr id="3" name="Online Media 2" title="Power of Nature - Water &amp; Waterfalls">
            <a:hlinkClick r:id="" action="ppaction://media"/>
            <a:extLst>
              <a:ext uri="{FF2B5EF4-FFF2-40B4-BE49-F238E27FC236}">
                <a16:creationId xmlns:a16="http://schemas.microsoft.com/office/drawing/2014/main" id="{360212DA-0F36-4932-A3C9-E489D49CC746}"/>
              </a:ext>
            </a:extLst>
          </p:cNvPr>
          <p:cNvPicPr>
            <a:picLocks noRot="1" noChangeAspect="1"/>
          </p:cNvPicPr>
          <p:nvPr>
            <a:videoFile r:link="rId1"/>
          </p:nvPr>
        </p:nvPicPr>
        <p:blipFill>
          <a:blip r:embed="rId4"/>
          <a:stretch>
            <a:fillRect/>
          </a:stretch>
        </p:blipFill>
        <p:spPr>
          <a:xfrm>
            <a:off x="179512" y="908720"/>
            <a:ext cx="8762018" cy="5398070"/>
          </a:xfrm>
          <a:prstGeom prst="rect">
            <a:avLst/>
          </a:prstGeom>
        </p:spPr>
      </p:pic>
    </p:spTree>
    <p:extLst>
      <p:ext uri="{BB962C8B-B14F-4D97-AF65-F5344CB8AC3E}">
        <p14:creationId xmlns:p14="http://schemas.microsoft.com/office/powerpoint/2010/main" val="4243291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2008"/>
            <a:ext cx="9144000" cy="764704"/>
          </a:xfrm>
        </p:spPr>
        <p:txBody>
          <a:bodyPr>
            <a:normAutofit/>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Showing Kindness to Every Creature</a:t>
            </a:r>
          </a:p>
        </p:txBody>
      </p:sp>
      <p:sp>
        <p:nvSpPr>
          <p:cNvPr id="3" name="Content Placeholder 2"/>
          <p:cNvSpPr>
            <a:spLocks noGrp="1"/>
          </p:cNvSpPr>
          <p:nvPr>
            <p:ph idx="1"/>
          </p:nvPr>
        </p:nvSpPr>
        <p:spPr>
          <a:xfrm>
            <a:off x="914400" y="1881336"/>
            <a:ext cx="7772400" cy="4572000"/>
          </a:xfrm>
        </p:spPr>
        <p:txBody>
          <a:bodyPr>
            <a:normAutofit/>
          </a:bodyPr>
          <a:lstStyle/>
          <a:p>
            <a:pPr lvl="2"/>
            <a:endParaRPr lang="en-GB" dirty="0"/>
          </a:p>
          <a:p>
            <a:pPr lvl="2"/>
            <a:endParaRPr lang="en-GB" dirty="0"/>
          </a:p>
        </p:txBody>
      </p:sp>
      <p:pic>
        <p:nvPicPr>
          <p:cNvPr id="4" name="Online Media 3" title="Baby Elephant Overcomes Fear of Water | BBC Earth">
            <a:hlinkClick r:id="" action="ppaction://media"/>
            <a:extLst>
              <a:ext uri="{FF2B5EF4-FFF2-40B4-BE49-F238E27FC236}">
                <a16:creationId xmlns:a16="http://schemas.microsoft.com/office/drawing/2014/main" id="{1EFC67ED-022C-4713-AEDE-5DC63FBF133D}"/>
              </a:ext>
            </a:extLst>
          </p:cNvPr>
          <p:cNvPicPr>
            <a:picLocks noRot="1" noChangeAspect="1"/>
          </p:cNvPicPr>
          <p:nvPr>
            <a:videoFile r:link="rId1"/>
          </p:nvPr>
        </p:nvPicPr>
        <p:blipFill>
          <a:blip r:embed="rId4"/>
          <a:stretch>
            <a:fillRect/>
          </a:stretch>
        </p:blipFill>
        <p:spPr>
          <a:xfrm>
            <a:off x="493671" y="1124744"/>
            <a:ext cx="8284106" cy="511256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normAutofit/>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Showing Kindness to Every Creature</a:t>
            </a:r>
          </a:p>
        </p:txBody>
      </p:sp>
      <p:sp>
        <p:nvSpPr>
          <p:cNvPr id="3" name="Content Placeholder 2"/>
          <p:cNvSpPr>
            <a:spLocks noGrp="1"/>
          </p:cNvSpPr>
          <p:nvPr>
            <p:ph idx="1"/>
          </p:nvPr>
        </p:nvSpPr>
        <p:spPr>
          <a:xfrm>
            <a:off x="914400" y="1881336"/>
            <a:ext cx="7772400" cy="4572000"/>
          </a:xfrm>
        </p:spPr>
        <p:txBody>
          <a:bodyPr>
            <a:normAutofit/>
          </a:bodyPr>
          <a:lstStyle/>
          <a:p>
            <a:pPr lvl="2"/>
            <a:endParaRPr lang="en-GB" dirty="0"/>
          </a:p>
          <a:p>
            <a:pPr lvl="2"/>
            <a:endParaRPr lang="en-GB" dirty="0"/>
          </a:p>
        </p:txBody>
      </p:sp>
      <p:pic>
        <p:nvPicPr>
          <p:cNvPr id="9" name="Picture 8">
            <a:extLst>
              <a:ext uri="{FF2B5EF4-FFF2-40B4-BE49-F238E27FC236}">
                <a16:creationId xmlns:a16="http://schemas.microsoft.com/office/drawing/2014/main" id="{D9FC0223-B290-4922-BE14-C901D4189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11" y="903989"/>
            <a:ext cx="7453977" cy="4914755"/>
          </a:xfrm>
          <a:prstGeom prst="rect">
            <a:avLst/>
          </a:prstGeom>
        </p:spPr>
      </p:pic>
      <p:sp>
        <p:nvSpPr>
          <p:cNvPr id="12" name="Rectangle 11">
            <a:extLst>
              <a:ext uri="{FF2B5EF4-FFF2-40B4-BE49-F238E27FC236}">
                <a16:creationId xmlns:a16="http://schemas.microsoft.com/office/drawing/2014/main" id="{1F31220B-8BE2-4F37-AD41-9B69F3216E9C}"/>
              </a:ext>
            </a:extLst>
          </p:cNvPr>
          <p:cNvSpPr/>
          <p:nvPr/>
        </p:nvSpPr>
        <p:spPr bwMode="auto">
          <a:xfrm>
            <a:off x="130642" y="5936744"/>
            <a:ext cx="2209110" cy="764168"/>
          </a:xfrm>
          <a:prstGeom prst="rect">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3" name="TextBox 12">
            <a:extLst>
              <a:ext uri="{FF2B5EF4-FFF2-40B4-BE49-F238E27FC236}">
                <a16:creationId xmlns:a16="http://schemas.microsoft.com/office/drawing/2014/main" id="{99740CB0-30E7-4F21-948B-03103AA57126}"/>
              </a:ext>
            </a:extLst>
          </p:cNvPr>
          <p:cNvSpPr txBox="1"/>
          <p:nvPr/>
        </p:nvSpPr>
        <p:spPr>
          <a:xfrm>
            <a:off x="130642" y="6003860"/>
            <a:ext cx="1408379" cy="584775"/>
          </a:xfrm>
          <a:prstGeom prst="rect">
            <a:avLst/>
          </a:prstGeom>
          <a:noFill/>
        </p:spPr>
        <p:txBody>
          <a:bodyPr wrap="square" rtlCol="0">
            <a:spAutoFit/>
          </a:bodyPr>
          <a:lstStyle/>
          <a:p>
            <a:pPr algn="ctr"/>
            <a:r>
              <a:rPr lang="en-US" sz="1600" dirty="0">
                <a:solidFill>
                  <a:srgbClr val="FFFFFF"/>
                </a:solidFill>
                <a:latin typeface="Book Antiqua" panose="02040602050305030304" pitchFamily="18" charset="0"/>
              </a:rPr>
              <a:t>For activities press</a:t>
            </a:r>
          </a:p>
        </p:txBody>
      </p:sp>
      <p:graphicFrame>
        <p:nvGraphicFramePr>
          <p:cNvPr id="14" name="Object 13">
            <a:hlinkClick r:id="" action="ppaction://ole?verb=1"/>
            <a:extLst>
              <a:ext uri="{FF2B5EF4-FFF2-40B4-BE49-F238E27FC236}">
                <a16:creationId xmlns:a16="http://schemas.microsoft.com/office/drawing/2014/main" id="{EB38BC60-DE95-4B60-85FA-596A388F7E67}"/>
              </a:ext>
            </a:extLst>
          </p:cNvPr>
          <p:cNvGraphicFramePr>
            <a:graphicFrameLocks noChangeAspect="1"/>
          </p:cNvGraphicFramePr>
          <p:nvPr>
            <p:extLst>
              <p:ext uri="{D42A27DB-BD31-4B8C-83A1-F6EECF244321}">
                <p14:modId xmlns:p14="http://schemas.microsoft.com/office/powerpoint/2010/main" val="2259774514"/>
              </p:ext>
            </p:extLst>
          </p:nvPr>
        </p:nvGraphicFramePr>
        <p:xfrm>
          <a:off x="1475656" y="5999373"/>
          <a:ext cx="737499" cy="638910"/>
        </p:xfrm>
        <a:graphic>
          <a:graphicData uri="http://schemas.openxmlformats.org/presentationml/2006/ole">
            <mc:AlternateContent xmlns:mc="http://schemas.openxmlformats.org/markup-compatibility/2006">
              <mc:Choice xmlns:v="urn:schemas-microsoft-com:vml" Requires="v">
                <p:oleObj spid="_x0000_s7181" name="Document" showAsIcon="1" r:id="rId5" imgW="914400" imgH="792417" progId="Word.Document.12">
                  <p:embed/>
                </p:oleObj>
              </mc:Choice>
              <mc:Fallback>
                <p:oleObj name="Document" showAsIcon="1" r:id="rId5" imgW="914400" imgH="792417" progId="Word.Document.12">
                  <p:embed/>
                  <p:pic>
                    <p:nvPicPr>
                      <p:cNvPr id="5" name="Object 4">
                        <a:extLst>
                          <a:ext uri="{FF2B5EF4-FFF2-40B4-BE49-F238E27FC236}">
                            <a16:creationId xmlns:a16="http://schemas.microsoft.com/office/drawing/2014/main" id="{B32F128F-90E0-41AF-9F27-8D5B30C2D450}"/>
                          </a:ext>
                        </a:extLst>
                      </p:cNvPr>
                      <p:cNvPicPr/>
                      <p:nvPr/>
                    </p:nvPicPr>
                    <p:blipFill>
                      <a:blip r:embed="rId6"/>
                      <a:stretch>
                        <a:fillRect/>
                      </a:stretch>
                    </p:blipFill>
                    <p:spPr>
                      <a:xfrm>
                        <a:off x="1475656" y="5999373"/>
                        <a:ext cx="737499" cy="638910"/>
                      </a:xfrm>
                      <a:prstGeom prst="rect">
                        <a:avLst/>
                      </a:prstGeom>
                      <a:solidFill>
                        <a:srgbClr val="009644"/>
                      </a:solidFill>
                    </p:spPr>
                  </p:pic>
                </p:oleObj>
              </mc:Fallback>
            </mc:AlternateContent>
          </a:graphicData>
        </a:graphic>
      </p:graphicFrame>
    </p:spTree>
    <p:extLst>
      <p:ext uri="{BB962C8B-B14F-4D97-AF65-F5344CB8AC3E}">
        <p14:creationId xmlns:p14="http://schemas.microsoft.com/office/powerpoint/2010/main" val="3567935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16A616"/>
            </a:gs>
            <a:gs pos="23000">
              <a:srgbClr val="16A616"/>
            </a:gs>
            <a:gs pos="69000">
              <a:srgbClr val="16A616"/>
            </a:gs>
            <a:gs pos="97000">
              <a:srgbClr val="16A61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2148" y="34902"/>
            <a:ext cx="7679704" cy="754134"/>
          </a:xfrm>
        </p:spPr>
        <p:txBody>
          <a:bodyPr>
            <a:normAutofit/>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The End</a:t>
            </a:r>
          </a:p>
        </p:txBody>
      </p:sp>
      <p:sp>
        <p:nvSpPr>
          <p:cNvPr id="5" name="Action Button: Blank 4">
            <a:hlinkClick r:id="rId3" action="ppaction://hlinksldjump" highlightClick="1"/>
            <a:extLst>
              <a:ext uri="{FF2B5EF4-FFF2-40B4-BE49-F238E27FC236}">
                <a16:creationId xmlns:a16="http://schemas.microsoft.com/office/drawing/2014/main" id="{F7A7E58C-C71D-419A-9CAB-30E974934252}"/>
              </a:ext>
            </a:extLst>
          </p:cNvPr>
          <p:cNvSpPr/>
          <p:nvPr/>
        </p:nvSpPr>
        <p:spPr bwMode="auto">
          <a:xfrm>
            <a:off x="6300192" y="6079349"/>
            <a:ext cx="2664295" cy="564348"/>
          </a:xfrm>
          <a:prstGeom prst="actionButtonBlank">
            <a:avLst/>
          </a:prstGeom>
          <a:solidFill>
            <a:srgbClr val="682373"/>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Arial" pitchFamily="34" charset="0"/>
              </a:rPr>
              <a:t>Main menu</a:t>
            </a:r>
          </a:p>
        </p:txBody>
      </p:sp>
      <p:pic>
        <p:nvPicPr>
          <p:cNvPr id="6" name="Picture 5">
            <a:extLst>
              <a:ext uri="{FF2B5EF4-FFF2-40B4-BE49-F238E27FC236}">
                <a16:creationId xmlns:a16="http://schemas.microsoft.com/office/drawing/2014/main" id="{3E173B9A-37E1-49AF-863F-CAD7DC5E077A}"/>
              </a:ext>
            </a:extLst>
          </p:cNvPr>
          <p:cNvPicPr/>
          <p:nvPr/>
        </p:nvPicPr>
        <p:blipFill>
          <a:blip r:embed="rId4" cstate="print"/>
          <a:srcRect/>
          <a:stretch>
            <a:fillRect/>
          </a:stretch>
        </p:blipFill>
        <p:spPr bwMode="auto">
          <a:xfrm>
            <a:off x="864096" y="789035"/>
            <a:ext cx="7365504" cy="4268741"/>
          </a:xfrm>
          <a:prstGeom prst="rect">
            <a:avLst/>
          </a:prstGeom>
          <a:noFill/>
          <a:ln w="9525">
            <a:noFill/>
            <a:miter lim="800000"/>
            <a:headEnd/>
            <a:tailEnd/>
          </a:ln>
        </p:spPr>
      </p:pic>
      <p:sp>
        <p:nvSpPr>
          <p:cNvPr id="7" name="TextBox 6">
            <a:extLst>
              <a:ext uri="{FF2B5EF4-FFF2-40B4-BE49-F238E27FC236}">
                <a16:creationId xmlns:a16="http://schemas.microsoft.com/office/drawing/2014/main" id="{31D3B64E-A5C6-4BBF-9B10-524093415896}"/>
              </a:ext>
            </a:extLst>
          </p:cNvPr>
          <p:cNvSpPr txBox="1"/>
          <p:nvPr/>
        </p:nvSpPr>
        <p:spPr>
          <a:xfrm>
            <a:off x="179513" y="6426849"/>
            <a:ext cx="5938716" cy="369332"/>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 typeface="+mj-lt"/>
              <a:buNone/>
              <a:tabLst/>
              <a:defRPr/>
            </a:pPr>
            <a:r>
              <a:rPr lang="en-US" b="0" i="0" dirty="0">
                <a:solidFill>
                  <a:srgbClr val="202124"/>
                </a:solidFill>
                <a:effectLst/>
                <a:latin typeface="arial" panose="020B0604020202020204" pitchFamily="34" charset="0"/>
              </a:rPr>
              <a:t>© </a:t>
            </a:r>
            <a:r>
              <a:rPr lang="en-US" sz="1800" dirty="0">
                <a:solidFill>
                  <a:srgbClr val="000000"/>
                </a:solidFill>
                <a:effectLst/>
                <a:latin typeface="Calibri" panose="020F0502020204030204" pitchFamily="34" charset="0"/>
              </a:rPr>
              <a:t>Copyright January 2021 Trafford </a:t>
            </a:r>
            <a:r>
              <a:rPr lang="en-US" sz="1800" dirty="0" err="1">
                <a:solidFill>
                  <a:srgbClr val="000000"/>
                </a:solidFill>
                <a:effectLst/>
                <a:latin typeface="Calibri" panose="020F0502020204030204" pitchFamily="34" charset="0"/>
              </a:rPr>
              <a:t>Bahá’í</a:t>
            </a:r>
            <a:r>
              <a:rPr lang="en-US" sz="1800" dirty="0">
                <a:solidFill>
                  <a:srgbClr val="000000"/>
                </a:solidFill>
                <a:effectLst/>
                <a:latin typeface="Calibri" panose="020F0502020204030204" pitchFamily="34" charset="0"/>
              </a:rPr>
              <a:t> School Committee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11" y="271802"/>
            <a:ext cx="9144000" cy="720080"/>
          </a:xfrm>
        </p:spPr>
        <p:txBody>
          <a:bodyPr>
            <a:normAutofit fontScale="90000"/>
          </a:bodyPr>
          <a:lstStyle/>
          <a:p>
            <a:pPr algn="ctr"/>
            <a: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The </a:t>
            </a:r>
            <a:r>
              <a:rPr lang="en-GB" sz="4000" b="1" dirty="0" err="1">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Bahá’í</a:t>
            </a:r>
            <a: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 Faith</a:t>
            </a:r>
            <a:br>
              <a:rPr lang="en-GB" sz="4000" b="1" dirty="0">
                <a:solidFill>
                  <a:schemeClr val="bg1">
                    <a:lumMod val="20000"/>
                    <a:lumOff val="80000"/>
                  </a:schemeClr>
                </a:solidFill>
                <a:effectLst>
                  <a:outerShdw blurRad="50800" dist="38100" dir="2700000" algn="tl" rotWithShape="0">
                    <a:prstClr val="black">
                      <a:alpha val="40000"/>
                    </a:prstClr>
                  </a:outerShdw>
                </a:effectLst>
              </a:rPr>
            </a:br>
            <a:endParaRPr lang="en-GB" sz="4000" b="1" dirty="0">
              <a:solidFill>
                <a:schemeClr val="bg1">
                  <a:lumMod val="20000"/>
                  <a:lumOff val="80000"/>
                </a:schemeClr>
              </a:solidFill>
              <a:effectLst>
                <a:outerShdw blurRad="50800" dist="38100" dir="2700000" algn="tl" rotWithShape="0">
                  <a:prstClr val="black">
                    <a:alpha val="40000"/>
                  </a:prstClr>
                </a:outerShdw>
              </a:effectLst>
            </a:endParaRPr>
          </a:p>
        </p:txBody>
      </p:sp>
      <p:pic>
        <p:nvPicPr>
          <p:cNvPr id="6" name="Picture 5">
            <a:extLst>
              <a:ext uri="{FF2B5EF4-FFF2-40B4-BE49-F238E27FC236}">
                <a16:creationId xmlns:a16="http://schemas.microsoft.com/office/drawing/2014/main" id="{64EAD24C-5263-431E-8555-C4DE75A7A944}"/>
              </a:ext>
            </a:extLst>
          </p:cNvPr>
          <p:cNvPicPr>
            <a:picLocks noChangeAspect="1"/>
          </p:cNvPicPr>
          <p:nvPr/>
        </p:nvPicPr>
        <p:blipFill rotWithShape="1">
          <a:blip r:embed="rId6" cstate="print"/>
          <a:srcRect b="8398"/>
          <a:stretch/>
        </p:blipFill>
        <p:spPr>
          <a:xfrm>
            <a:off x="1043608" y="750074"/>
            <a:ext cx="7236296" cy="50078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AB8F5A83-980C-4783-87BD-4EC5861A385E}"/>
              </a:ext>
            </a:extLst>
          </p:cNvPr>
          <p:cNvSpPr/>
          <p:nvPr/>
        </p:nvSpPr>
        <p:spPr>
          <a:xfrm>
            <a:off x="2753175" y="5098676"/>
            <a:ext cx="3951681" cy="369332"/>
          </a:xfrm>
          <a:prstGeom prst="rect">
            <a:avLst/>
          </a:prstGeom>
        </p:spPr>
        <p:txBody>
          <a:bodyPr wrap="square">
            <a:spAutoFit/>
          </a:bodyPr>
          <a:lstStyle/>
          <a:p>
            <a:pPr algn="ctr"/>
            <a:r>
              <a:rPr lang="en-US" dirty="0">
                <a:solidFill>
                  <a:srgbClr val="FFFFFF"/>
                </a:solidFill>
                <a:effectLst>
                  <a:outerShdw blurRad="50800" dist="38100" dir="2700000" algn="tl" rotWithShape="0">
                    <a:prstClr val="black">
                      <a:alpha val="40000"/>
                    </a:prstClr>
                  </a:outerShdw>
                </a:effectLst>
                <a:latin typeface="Book Antiqua" panose="02040602050305030304" pitchFamily="18" charset="0"/>
              </a:rPr>
              <a:t>Nine pointed star - A </a:t>
            </a:r>
            <a:r>
              <a:rPr lang="en-US" dirty="0" err="1">
                <a:solidFill>
                  <a:srgbClr val="FFFFFF"/>
                </a:solidFill>
                <a:effectLst>
                  <a:outerShdw blurRad="50800" dist="38100" dir="2700000" algn="tl" rotWithShape="0">
                    <a:prstClr val="black">
                      <a:alpha val="40000"/>
                    </a:prstClr>
                  </a:outerShdw>
                </a:effectLst>
                <a:latin typeface="Book Antiqua" panose="02040602050305030304" pitchFamily="18" charset="0"/>
              </a:rPr>
              <a:t>Bahá’í</a:t>
            </a:r>
            <a:r>
              <a:rPr lang="en-US" dirty="0">
                <a:solidFill>
                  <a:srgbClr val="FFFFFF"/>
                </a:solidFill>
                <a:effectLst>
                  <a:outerShdw blurRad="50800" dist="38100" dir="2700000" algn="tl" rotWithShape="0">
                    <a:prstClr val="black">
                      <a:alpha val="40000"/>
                    </a:prstClr>
                  </a:outerShdw>
                </a:effectLst>
                <a:latin typeface="Book Antiqua" panose="02040602050305030304" pitchFamily="18" charset="0"/>
              </a:rPr>
              <a:t> symbol </a:t>
            </a:r>
          </a:p>
        </p:txBody>
      </p:sp>
      <p:pic>
        <p:nvPicPr>
          <p:cNvPr id="9" name="Bahai">
            <a:hlinkClick r:id="" action="ppaction://media"/>
            <a:extLst>
              <a:ext uri="{FF2B5EF4-FFF2-40B4-BE49-F238E27FC236}">
                <a16:creationId xmlns:a16="http://schemas.microsoft.com/office/drawing/2014/main" id="{55255508-E5E9-4388-89C6-4ED0F1144D1C}"/>
              </a:ext>
            </a:extLst>
          </p:cNvPr>
          <p:cNvPicPr>
            <a:picLocks noChangeAspect="1"/>
          </p:cNvPicPr>
          <p:nvPr>
            <a:audioFile r:link="rId1"/>
            <p:extLst>
              <p:ext uri="{DAA4B4D4-6D71-4841-9C94-3DE7FCFB9230}">
                <p14:media xmlns:p14="http://schemas.microsoft.com/office/powerpoint/2010/main" r:embed="rId2">
                  <p14:trim st="900" end="873"/>
                </p14:media>
              </p:ext>
            </p:extLst>
          </p:nvPr>
        </p:nvPicPr>
        <p:blipFill>
          <a:blip r:embed="rId7" cstate="print"/>
          <a:stretch>
            <a:fillRect/>
          </a:stretch>
        </p:blipFill>
        <p:spPr>
          <a:xfrm>
            <a:off x="6318135" y="5773149"/>
            <a:ext cx="579884" cy="579884"/>
          </a:xfrm>
          <a:prstGeom prst="rect">
            <a:avLst/>
          </a:prstGeom>
        </p:spPr>
      </p:pic>
      <p:sp>
        <p:nvSpPr>
          <p:cNvPr id="10" name="TextBox 9">
            <a:extLst>
              <a:ext uri="{FF2B5EF4-FFF2-40B4-BE49-F238E27FC236}">
                <a16:creationId xmlns:a16="http://schemas.microsoft.com/office/drawing/2014/main" id="{7D5434D0-CAA8-4B79-9461-DF9BC38F7D73}"/>
              </a:ext>
            </a:extLst>
          </p:cNvPr>
          <p:cNvSpPr txBox="1"/>
          <p:nvPr/>
        </p:nvSpPr>
        <p:spPr>
          <a:xfrm>
            <a:off x="0" y="6165304"/>
            <a:ext cx="1224136" cy="369332"/>
          </a:xfrm>
          <a:prstGeom prst="rect">
            <a:avLst/>
          </a:prstGeom>
          <a:noFill/>
        </p:spPr>
        <p:txBody>
          <a:bodyPr wrap="square" rtlCol="0">
            <a:spAutoFit/>
          </a:bodyPr>
          <a:lstStyle/>
          <a:p>
            <a:endParaRPr lang="en-US" dirty="0">
              <a:solidFill>
                <a:srgbClr val="FFFFFF"/>
              </a:solidFill>
            </a:endParaRPr>
          </a:p>
        </p:txBody>
      </p:sp>
      <p:sp>
        <p:nvSpPr>
          <p:cNvPr id="11" name="Rectangle 10">
            <a:extLst>
              <a:ext uri="{FF2B5EF4-FFF2-40B4-BE49-F238E27FC236}">
                <a16:creationId xmlns:a16="http://schemas.microsoft.com/office/drawing/2014/main" id="{735D21B6-E334-4707-9F85-73E7F96B5053}"/>
              </a:ext>
            </a:extLst>
          </p:cNvPr>
          <p:cNvSpPr/>
          <p:nvPr/>
        </p:nvSpPr>
        <p:spPr>
          <a:xfrm>
            <a:off x="5940152" y="6368232"/>
            <a:ext cx="1224136" cy="461665"/>
          </a:xfrm>
          <a:prstGeom prst="rect">
            <a:avLst/>
          </a:prstGeom>
        </p:spPr>
        <p:txBody>
          <a:bodyPr wrap="square">
            <a:spAutoFit/>
          </a:bodyPr>
          <a:lstStyle/>
          <a:p>
            <a:r>
              <a:rPr lang="en-US" sz="2400" b="1" dirty="0" err="1">
                <a:solidFill>
                  <a:srgbClr val="FFFFFF"/>
                </a:solidFill>
                <a:effectLst>
                  <a:outerShdw blurRad="50800" dist="38100" dir="2700000" algn="tl" rotWithShape="0">
                    <a:prstClr val="black">
                      <a:alpha val="40000"/>
                    </a:prstClr>
                  </a:outerShdw>
                </a:effectLst>
                <a:latin typeface="arial" panose="020B0604020202020204" pitchFamily="34" charset="0"/>
              </a:rPr>
              <a:t>Baháʼí</a:t>
            </a:r>
            <a:endParaRPr lang="en-US" sz="2400" b="1" dirty="0">
              <a:solidFill>
                <a:srgbClr val="FFFFFF"/>
              </a:solidFill>
              <a:effectLst>
                <a:outerShdw blurRad="50800" dist="38100" dir="2700000" algn="tl" rotWithShape="0">
                  <a:prstClr val="black">
                    <a:alpha val="40000"/>
                  </a:prstClr>
                </a:outerShdw>
              </a:effectLst>
            </a:endParaRPr>
          </a:p>
        </p:txBody>
      </p:sp>
      <p:sp>
        <p:nvSpPr>
          <p:cNvPr id="13" name="Rectangle 12">
            <a:extLst>
              <a:ext uri="{FF2B5EF4-FFF2-40B4-BE49-F238E27FC236}">
                <a16:creationId xmlns:a16="http://schemas.microsoft.com/office/drawing/2014/main" id="{18C36825-4ACE-4107-A339-D9D1B2170471}"/>
              </a:ext>
            </a:extLst>
          </p:cNvPr>
          <p:cNvSpPr/>
          <p:nvPr/>
        </p:nvSpPr>
        <p:spPr>
          <a:xfrm>
            <a:off x="7194434" y="6368232"/>
            <a:ext cx="1887055" cy="461665"/>
          </a:xfrm>
          <a:prstGeom prst="rect">
            <a:avLst/>
          </a:prstGeom>
        </p:spPr>
        <p:txBody>
          <a:bodyPr wrap="none">
            <a:spAutoFit/>
          </a:bodyPr>
          <a:lstStyle/>
          <a:p>
            <a:pPr lvl="0"/>
            <a:r>
              <a:rPr lang="en-US" sz="2400" b="1" dirty="0">
                <a:solidFill>
                  <a:srgbClr val="FFFFFF"/>
                </a:solidFill>
                <a:effectLst>
                  <a:outerShdw blurRad="50800" dist="38100" dir="2700000" algn="tl" rotWithShape="0">
                    <a:prstClr val="black">
                      <a:alpha val="40000"/>
                    </a:prstClr>
                  </a:outerShdw>
                </a:effectLst>
                <a:latin typeface="arial" panose="020B0604020202020204" pitchFamily="34" charset="0"/>
              </a:rPr>
              <a:t> </a:t>
            </a:r>
            <a:r>
              <a:rPr lang="en-US" sz="2400" b="1" dirty="0" err="1">
                <a:solidFill>
                  <a:srgbClr val="FFFFFF"/>
                </a:solidFill>
                <a:effectLst>
                  <a:outerShdw blurRad="50800" dist="38100" dir="2700000" algn="tl" rotWithShape="0">
                    <a:prstClr val="black">
                      <a:alpha val="40000"/>
                    </a:prstClr>
                  </a:outerShdw>
                </a:effectLst>
                <a:latin typeface="arial" panose="020B0604020202020204" pitchFamily="34" charset="0"/>
              </a:rPr>
              <a:t>Bahá'u'lláh</a:t>
            </a:r>
            <a:endParaRPr lang="en-US" sz="2400" b="1" dirty="0">
              <a:solidFill>
                <a:srgbClr val="FFFFFF"/>
              </a:solidFill>
              <a:effectLst>
                <a:outerShdw blurRad="50800" dist="38100" dir="2700000" algn="tl" rotWithShape="0">
                  <a:prstClr val="black">
                    <a:alpha val="40000"/>
                  </a:prstClr>
                </a:outerShdw>
              </a:effectLst>
            </a:endParaRPr>
          </a:p>
        </p:txBody>
      </p:sp>
      <p:pic>
        <p:nvPicPr>
          <p:cNvPr id="14" name="bahaullah">
            <a:hlinkClick r:id="" action="ppaction://media"/>
            <a:extLst>
              <a:ext uri="{FF2B5EF4-FFF2-40B4-BE49-F238E27FC236}">
                <a16:creationId xmlns:a16="http://schemas.microsoft.com/office/drawing/2014/main" id="{BFB0644A-3BB1-43CD-B3F9-009A0BFE4285}"/>
              </a:ext>
            </a:extLst>
          </p:cNvPr>
          <p:cNvPicPr>
            <a:picLocks noChangeAspect="1"/>
          </p:cNvPicPr>
          <p:nvPr>
            <a:audioFile r:link="rId1"/>
            <p:extLst>
              <p:ext uri="{DAA4B4D4-6D71-4841-9C94-3DE7FCFB9230}">
                <p14:media xmlns:p14="http://schemas.microsoft.com/office/powerpoint/2010/main" r:embed="rId3">
                  <p14:trim st="1122" end="1095.6666"/>
                </p14:media>
              </p:ext>
            </p:extLst>
          </p:nvPr>
        </p:nvPicPr>
        <p:blipFill>
          <a:blip r:embed="rId8" cstate="print"/>
          <a:stretch>
            <a:fillRect/>
          </a:stretch>
        </p:blipFill>
        <p:spPr>
          <a:xfrm>
            <a:off x="7821430" y="5757950"/>
            <a:ext cx="633061" cy="63306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1"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95427D-B20E-47A0-B8EF-6AF55E8D0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13421"/>
            <a:ext cx="2879304" cy="4827401"/>
          </a:xfrm>
          <a:prstGeom prst="rect">
            <a:avLst/>
          </a:prstGeom>
        </p:spPr>
      </p:pic>
      <p:sp>
        <p:nvSpPr>
          <p:cNvPr id="7" name="Rectangle 6"/>
          <p:cNvSpPr/>
          <p:nvPr/>
        </p:nvSpPr>
        <p:spPr>
          <a:xfrm>
            <a:off x="666328" y="1843950"/>
            <a:ext cx="4265712" cy="3441007"/>
          </a:xfrm>
          <a:prstGeom prst="rect">
            <a:avLst/>
          </a:prstGeom>
        </p:spPr>
        <p:txBody>
          <a:bodyPr wrap="square">
            <a:spAutoFit/>
          </a:bodyPr>
          <a:lstStyle/>
          <a:p>
            <a:pPr lvl="1" algn="ctr">
              <a:lnSpc>
                <a:spcPct val="150000"/>
              </a:lnSpc>
            </a:pPr>
            <a:r>
              <a:rPr lang="en-GB" sz="5000" dirty="0">
                <a:ln w="18415" cmpd="sng">
                  <a:solidFill>
                    <a:srgbClr val="FFFFFF"/>
                  </a:solidFill>
                  <a:prstDash val="solid"/>
                </a:ln>
                <a:solidFill>
                  <a:srgbClr val="FFFFFF"/>
                </a:solidFill>
                <a:effectLst>
                  <a:outerShdw blurRad="50800" dist="38100" algn="l" rotWithShape="0">
                    <a:prstClr val="black">
                      <a:alpha val="40000"/>
                    </a:prstClr>
                  </a:outerShdw>
                </a:effectLst>
                <a:latin typeface="Book Antiqua" pitchFamily="18" charset="0"/>
              </a:rPr>
              <a:t>Why is togetherness important?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1368152"/>
          </a:xfrm>
        </p:spPr>
        <p:txBody>
          <a:bodyPr>
            <a:normAutofit fontScale="90000"/>
          </a:bodyPr>
          <a:lstStyle/>
          <a:p>
            <a:pPr algn="ctr"/>
            <a: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We are like the flowers of a garden.</a:t>
            </a:r>
            <a:b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br>
              <a:rPr lang="en-GB" sz="4000" b="1" dirty="0">
                <a:solidFill>
                  <a:schemeClr val="bg1">
                    <a:lumMod val="20000"/>
                    <a:lumOff val="80000"/>
                  </a:schemeClr>
                </a:solidFill>
                <a:effectLst>
                  <a:outerShdw blurRad="50800" dist="38100" dir="2700000" algn="tl" rotWithShape="0">
                    <a:prstClr val="black">
                      <a:alpha val="40000"/>
                    </a:prstClr>
                  </a:outerShdw>
                </a:effectLst>
              </a:rPr>
            </a:br>
            <a:endParaRPr lang="en-GB" sz="4000" b="1" dirty="0">
              <a:solidFill>
                <a:schemeClr val="bg1">
                  <a:lumMod val="20000"/>
                  <a:lumOff val="8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914400" y="1881336"/>
            <a:ext cx="7772400" cy="4572000"/>
          </a:xfrm>
        </p:spPr>
        <p:txBody>
          <a:bodyPr>
            <a:normAutofit/>
          </a:bodyPr>
          <a:lstStyle/>
          <a:p>
            <a:pPr lvl="2"/>
            <a:endParaRPr lang="en-GB" dirty="0"/>
          </a:p>
          <a:p>
            <a:pPr lvl="2"/>
            <a:endParaRPr lang="en-GB" dirty="0"/>
          </a:p>
        </p:txBody>
      </p:sp>
      <p:pic>
        <p:nvPicPr>
          <p:cNvPr id="4" name="Picture 3">
            <a:extLst>
              <a:ext uri="{FF2B5EF4-FFF2-40B4-BE49-F238E27FC236}">
                <a16:creationId xmlns:a16="http://schemas.microsoft.com/office/drawing/2014/main" id="{804F0DA2-5612-41B9-B50F-9C1DA84B2DC4}"/>
              </a:ext>
            </a:extLst>
          </p:cNvPr>
          <p:cNvPicPr>
            <a:picLocks noChangeAspect="1"/>
          </p:cNvPicPr>
          <p:nvPr/>
        </p:nvPicPr>
        <p:blipFill>
          <a:blip r:embed="rId3" cstate="print"/>
          <a:stretch>
            <a:fillRect/>
          </a:stretch>
        </p:blipFill>
        <p:spPr>
          <a:xfrm>
            <a:off x="1115616" y="1297974"/>
            <a:ext cx="6718374" cy="5011346"/>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1368152"/>
          </a:xfrm>
        </p:spPr>
        <p:txBody>
          <a:bodyPr>
            <a:normAutofit fontScale="90000"/>
          </a:bodyPr>
          <a:lstStyle/>
          <a:p>
            <a:pPr algn="ctr"/>
            <a: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Which garden do you think is prettier?</a:t>
            </a:r>
            <a:b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br>
              <a:rPr lang="en-GB" sz="4000" b="1" dirty="0">
                <a:solidFill>
                  <a:schemeClr val="bg1">
                    <a:lumMod val="20000"/>
                    <a:lumOff val="80000"/>
                  </a:schemeClr>
                </a:solidFill>
                <a:effectLst>
                  <a:outerShdw blurRad="50800" dist="38100" dir="2700000" algn="tl" rotWithShape="0">
                    <a:prstClr val="black">
                      <a:alpha val="40000"/>
                    </a:prstClr>
                  </a:outerShdw>
                </a:effectLst>
              </a:rPr>
            </a:br>
            <a:endParaRPr lang="en-GB" sz="4000" b="1" dirty="0">
              <a:solidFill>
                <a:schemeClr val="bg1">
                  <a:lumMod val="20000"/>
                  <a:lumOff val="80000"/>
                </a:schemeClr>
              </a:solidFill>
              <a:effectLst>
                <a:outerShdw blurRad="50800" dist="38100" dir="2700000" algn="tl" rotWithShape="0">
                  <a:prstClr val="black">
                    <a:alpha val="40000"/>
                  </a:prstClr>
                </a:outerShdw>
              </a:effectLst>
            </a:endParaRPr>
          </a:p>
        </p:txBody>
      </p:sp>
      <p:pic>
        <p:nvPicPr>
          <p:cNvPr id="9" name="Picture 2" descr="Dutch Tulips, Keukenhof Gardens, Netherlands - 3928">
            <a:extLst>
              <a:ext uri="{FF2B5EF4-FFF2-40B4-BE49-F238E27FC236}">
                <a16:creationId xmlns:a16="http://schemas.microsoft.com/office/drawing/2014/main" id="{1C2D52F8-FB73-4B01-B726-7B2AEEE7C18E}"/>
              </a:ext>
            </a:extLst>
          </p:cNvPr>
          <p:cNvPicPr>
            <a:picLocks noChangeAspect="1" noChangeArrowheads="1"/>
          </p:cNvPicPr>
          <p:nvPr/>
        </p:nvPicPr>
        <p:blipFill>
          <a:blip r:embed="rId3" cstate="print"/>
          <a:srcRect/>
          <a:stretch>
            <a:fillRect/>
          </a:stretch>
        </p:blipFill>
        <p:spPr bwMode="auto">
          <a:xfrm>
            <a:off x="323528" y="1124744"/>
            <a:ext cx="3672408" cy="2754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descr="Burst of Spring colour">
            <a:extLst>
              <a:ext uri="{FF2B5EF4-FFF2-40B4-BE49-F238E27FC236}">
                <a16:creationId xmlns:a16="http://schemas.microsoft.com/office/drawing/2014/main" id="{C693EEF7-9F15-4686-B813-FE2B9E0DFD4F}"/>
              </a:ext>
            </a:extLst>
          </p:cNvPr>
          <p:cNvPicPr>
            <a:picLocks noChangeAspect="1" noChangeArrowheads="1"/>
          </p:cNvPicPr>
          <p:nvPr/>
        </p:nvPicPr>
        <p:blipFill>
          <a:blip r:embed="rId4" cstate="print"/>
          <a:srcRect/>
          <a:stretch>
            <a:fillRect/>
          </a:stretch>
        </p:blipFill>
        <p:spPr bwMode="auto">
          <a:xfrm>
            <a:off x="2987824" y="2996952"/>
            <a:ext cx="5608324" cy="3231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1368152"/>
          </a:xfrm>
        </p:spPr>
        <p:txBody>
          <a:bodyPr>
            <a:normAutofit fontScale="90000"/>
          </a:bodyPr>
          <a:lstStyle/>
          <a:p>
            <a:pPr algn="ctr"/>
            <a: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How are people different?</a:t>
            </a:r>
            <a:br>
              <a:rPr lang="en-GB" sz="4000"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br>
            <a:br>
              <a:rPr lang="en-GB" sz="4000" b="1" dirty="0">
                <a:solidFill>
                  <a:schemeClr val="bg1">
                    <a:lumMod val="20000"/>
                    <a:lumOff val="80000"/>
                  </a:schemeClr>
                </a:solidFill>
                <a:effectLst>
                  <a:outerShdw blurRad="50800" dist="38100" dir="2700000" algn="tl" rotWithShape="0">
                    <a:prstClr val="black">
                      <a:alpha val="40000"/>
                    </a:prstClr>
                  </a:outerShdw>
                </a:effectLst>
              </a:rPr>
            </a:br>
            <a:endParaRPr lang="en-GB" sz="4000" b="1" dirty="0">
              <a:solidFill>
                <a:schemeClr val="bg1">
                  <a:lumMod val="20000"/>
                  <a:lumOff val="80000"/>
                </a:schemeClr>
              </a:solidFill>
              <a:effectLst>
                <a:outerShdw blurRad="50800" dist="38100" dir="2700000" algn="tl" rotWithShape="0">
                  <a:prstClr val="black">
                    <a:alpha val="40000"/>
                  </a:prstClr>
                </a:outerShdw>
              </a:effectLst>
            </a:endParaRPr>
          </a:p>
        </p:txBody>
      </p:sp>
      <p:pic>
        <p:nvPicPr>
          <p:cNvPr id="4" name="Picture 3">
            <a:extLst>
              <a:ext uri="{FF2B5EF4-FFF2-40B4-BE49-F238E27FC236}">
                <a16:creationId xmlns:a16="http://schemas.microsoft.com/office/drawing/2014/main" id="{B0A90A83-75CD-44AF-B680-B5355C195C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32" y="1196752"/>
            <a:ext cx="7812360" cy="52082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3063" y="0"/>
            <a:ext cx="8001000" cy="774576"/>
          </a:xfrm>
        </p:spPr>
        <p:txBody>
          <a:bodyPr/>
          <a:lstStyle/>
          <a:p>
            <a:pPr algn="ctr"/>
            <a:r>
              <a:rPr lang="en-GB" b="1" dirty="0">
                <a:solidFill>
                  <a:schemeClr val="bg1">
                    <a:lumMod val="20000"/>
                    <a:lumOff val="80000"/>
                  </a:schemeClr>
                </a:solidFill>
                <a:effectLst>
                  <a:outerShdw blurRad="50800" dist="38100" dir="2700000" algn="tl" rotWithShape="0">
                    <a:prstClr val="black">
                      <a:alpha val="40000"/>
                    </a:prstClr>
                  </a:outerShdw>
                </a:effectLst>
                <a:latin typeface="Book Antiqua" pitchFamily="18" charset="0"/>
              </a:rPr>
              <a:t>The World’s Family</a:t>
            </a:r>
          </a:p>
        </p:txBody>
      </p:sp>
      <p:pic>
        <p:nvPicPr>
          <p:cNvPr id="3" name="Online Media 2" title="The World's Family (An Embracing Culture Story) kid's /children's podcast">
            <a:hlinkClick r:id="" action="ppaction://media"/>
            <a:extLst>
              <a:ext uri="{FF2B5EF4-FFF2-40B4-BE49-F238E27FC236}">
                <a16:creationId xmlns:a16="http://schemas.microsoft.com/office/drawing/2014/main" id="{0D7A6272-B2A8-4E17-AB57-1C0B6E7B8BC3}"/>
              </a:ext>
            </a:extLst>
          </p:cNvPr>
          <p:cNvPicPr>
            <a:picLocks noRot="1" noChangeAspect="1"/>
          </p:cNvPicPr>
          <p:nvPr>
            <a:videoFile r:link="rId1"/>
          </p:nvPr>
        </p:nvPicPr>
        <p:blipFill>
          <a:blip r:embed="rId4"/>
          <a:stretch>
            <a:fillRect/>
          </a:stretch>
        </p:blipFill>
        <p:spPr>
          <a:xfrm>
            <a:off x="120576" y="913945"/>
            <a:ext cx="8902848" cy="546738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sc1">
      <a:dk1>
        <a:srgbClr val="FDB15D"/>
      </a:dk1>
      <a:lt1>
        <a:srgbClr val="FFCC66"/>
      </a:lt1>
      <a:dk2>
        <a:srgbClr val="CE1B08"/>
      </a:dk2>
      <a:lt2>
        <a:srgbClr val="969696"/>
      </a:lt2>
      <a:accent1>
        <a:srgbClr val="FBDF53"/>
      </a:accent1>
      <a:accent2>
        <a:srgbClr val="FF9966"/>
      </a:accent2>
      <a:accent3>
        <a:srgbClr val="FFE2B8"/>
      </a:accent3>
      <a:accent4>
        <a:srgbClr val="D8974E"/>
      </a:accent4>
      <a:accent5>
        <a:srgbClr val="FDECB3"/>
      </a:accent5>
      <a:accent6>
        <a:srgbClr val="E78A5C"/>
      </a:accent6>
      <a:hlink>
        <a:srgbClr val="CC3300"/>
      </a:hlink>
      <a:folHlink>
        <a:srgbClr val="9966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350</TotalTime>
  <Words>4010</Words>
  <Application>Microsoft Office PowerPoint</Application>
  <PresentationFormat>On-screen Show (4:3)</PresentationFormat>
  <Paragraphs>394</Paragraphs>
  <Slides>34</Slides>
  <Notes>34</Notes>
  <HiddenSlides>0</HiddenSlides>
  <MMClips>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46" baseType="lpstr">
      <vt:lpstr>Arial</vt:lpstr>
      <vt:lpstr>Arial</vt:lpstr>
      <vt:lpstr>Book Antiqua</vt:lpstr>
      <vt:lpstr>Calibri</vt:lpstr>
      <vt:lpstr>Calibri</vt:lpstr>
      <vt:lpstr>Calibri Light</vt:lpstr>
      <vt:lpstr>inherit</vt:lpstr>
      <vt:lpstr>Open Sans</vt:lpstr>
      <vt:lpstr>Roboto</vt:lpstr>
      <vt:lpstr>Office Theme</vt:lpstr>
      <vt:lpstr>Microsoft Word Document</vt:lpstr>
      <vt:lpstr>Document</vt:lpstr>
      <vt:lpstr>Foundation Stage </vt:lpstr>
      <vt:lpstr>Topics</vt:lpstr>
      <vt:lpstr>PowerPoint Presentation</vt:lpstr>
      <vt:lpstr>The Bahá’í Faith </vt:lpstr>
      <vt:lpstr>PowerPoint Presentation</vt:lpstr>
      <vt:lpstr>We are like the flowers of a garden.  </vt:lpstr>
      <vt:lpstr>Which garden do you think is prettier?  </vt:lpstr>
      <vt:lpstr>How are people different?  </vt:lpstr>
      <vt:lpstr>The World’s Family</vt:lpstr>
      <vt:lpstr> </vt:lpstr>
      <vt:lpstr> </vt:lpstr>
      <vt:lpstr> The Rule of Thumb</vt:lpstr>
      <vt:lpstr>PowerPoint Presentation</vt:lpstr>
      <vt:lpstr>Bahá’í Holy Places  Shrine of Bahá’u’lláh </vt:lpstr>
      <vt:lpstr> Bahá’í Gardens</vt:lpstr>
      <vt:lpstr>The Bahá’í World Centre </vt:lpstr>
      <vt:lpstr>Bahá’í Houses of Worship</vt:lpstr>
      <vt:lpstr>PowerPoint Presentation</vt:lpstr>
      <vt:lpstr>Bahá’í Celebrations Naw Rúz </vt:lpstr>
      <vt:lpstr>Why do Bahá’ís celebrate their new year  on the first day of spring?</vt:lpstr>
      <vt:lpstr>Naw Rúz Celebrations </vt:lpstr>
      <vt:lpstr> Naw Rúz Video </vt:lpstr>
      <vt:lpstr>PowerPoint Presentation</vt:lpstr>
      <vt:lpstr> How do Bahá’ís welcome new members?</vt:lpstr>
      <vt:lpstr>  Children</vt:lpstr>
      <vt:lpstr> Children’s Classes</vt:lpstr>
      <vt:lpstr>PowerPoint Presentation</vt:lpstr>
      <vt:lpstr>“The earth is but one country and mankind its citizens.” ~  Bahá'u'lláh</vt:lpstr>
      <vt:lpstr>Our Connection to Nature</vt:lpstr>
      <vt:lpstr>How does nature show the power  and beauty of God?</vt:lpstr>
      <vt:lpstr>PowerPoint Presentation</vt:lpstr>
      <vt:lpstr>Showing Kindness to Every Creature</vt:lpstr>
      <vt:lpstr>Showing Kindness to Every Creature</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Stage</dc:title>
  <dc:creator>Naghmeh Jaberi</dc:creator>
  <cp:lastModifiedBy>Naghmeh Jaberi</cp:lastModifiedBy>
  <cp:revision>15</cp:revision>
  <dcterms:created xsi:type="dcterms:W3CDTF">2020-04-18T18:10:38Z</dcterms:created>
  <dcterms:modified xsi:type="dcterms:W3CDTF">2022-04-05T12:54:01Z</dcterms:modified>
</cp:coreProperties>
</file>